
<file path=[Content_Types].xml><?xml version="1.0" encoding="utf-8"?>
<Types xmlns="http://schemas.openxmlformats.org/package/2006/content-types">
  <Default Extension="xml" ContentType="application/xml"/>
  <Default Extension="xlsx" ContentType="application/vnd.openxmlformats-officedocument.spreadsheetml.sheet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47"/>
  </p:notesMasterIdLst>
  <p:sldIdLst>
    <p:sldId id="273" r:id="rId2"/>
    <p:sldId id="285" r:id="rId3"/>
    <p:sldId id="274" r:id="rId4"/>
    <p:sldId id="278" r:id="rId5"/>
    <p:sldId id="275" r:id="rId6"/>
    <p:sldId id="279" r:id="rId7"/>
    <p:sldId id="280" r:id="rId8"/>
    <p:sldId id="281" r:id="rId9"/>
    <p:sldId id="282" r:id="rId10"/>
    <p:sldId id="283" r:id="rId11"/>
    <p:sldId id="314" r:id="rId12"/>
    <p:sldId id="315" r:id="rId13"/>
    <p:sldId id="276" r:id="rId14"/>
    <p:sldId id="291" r:id="rId15"/>
    <p:sldId id="293" r:id="rId16"/>
    <p:sldId id="292" r:id="rId17"/>
    <p:sldId id="294" r:id="rId18"/>
    <p:sldId id="295" r:id="rId19"/>
    <p:sldId id="300" r:id="rId20"/>
    <p:sldId id="301" r:id="rId21"/>
    <p:sldId id="302" r:id="rId22"/>
    <p:sldId id="303" r:id="rId23"/>
    <p:sldId id="304" r:id="rId24"/>
    <p:sldId id="306" r:id="rId25"/>
    <p:sldId id="307" r:id="rId26"/>
    <p:sldId id="308" r:id="rId27"/>
    <p:sldId id="309" r:id="rId28"/>
    <p:sldId id="310" r:id="rId29"/>
    <p:sldId id="267" r:id="rId30"/>
    <p:sldId id="286" r:id="rId31"/>
    <p:sldId id="272" r:id="rId32"/>
    <p:sldId id="296" r:id="rId33"/>
    <p:sldId id="287" r:id="rId34"/>
    <p:sldId id="269" r:id="rId35"/>
    <p:sldId id="268" r:id="rId36"/>
    <p:sldId id="297" r:id="rId37"/>
    <p:sldId id="299" r:id="rId38"/>
    <p:sldId id="298" r:id="rId39"/>
    <p:sldId id="311" r:id="rId40"/>
    <p:sldId id="312" r:id="rId41"/>
    <p:sldId id="277" r:id="rId42"/>
    <p:sldId id="288" r:id="rId43"/>
    <p:sldId id="289" r:id="rId44"/>
    <p:sldId id="290" r:id="rId45"/>
    <p:sldId id="313" r:id="rId46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윤희" initials="김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623"/>
    <a:srgbClr val="404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48"/>
    <p:restoredTop sz="94681"/>
  </p:normalViewPr>
  <p:slideViewPr>
    <p:cSldViewPr snapToGrid="0" snapToObjects="1">
      <p:cViewPr>
        <p:scale>
          <a:sx n="99" d="100"/>
          <a:sy n="99" d="100"/>
        </p:scale>
        <p:origin x="25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commentAuthors" Target="commentAuthors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Product</a:t>
            </a:r>
            <a:r>
              <a:rPr lang="zh-CN" altLang="en-US" dirty="0" smtClean="0"/>
              <a:t> </a:t>
            </a:r>
            <a:r>
              <a:rPr lang="en-US" altLang="zh-CN" dirty="0" smtClean="0"/>
              <a:t>Category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Purchase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Probability for a Student Club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Office Item</c:v>
                </c:pt>
                <c:pt idx="1">
                  <c:v>Bag</c:v>
                </c:pt>
                <c:pt idx="2">
                  <c:v>Decoration</c:v>
                </c:pt>
                <c:pt idx="3">
                  <c:v>Accessory</c:v>
                </c:pt>
                <c:pt idx="4">
                  <c:v>Clothing</c:v>
                </c:pt>
                <c:pt idx="5">
                  <c:v>SpEvent Item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0.32</c:v>
                </c:pt>
                <c:pt idx="1">
                  <c:v>0.225</c:v>
                </c:pt>
                <c:pt idx="2">
                  <c:v>0.15</c:v>
                </c:pt>
                <c:pt idx="3">
                  <c:v>0.14</c:v>
                </c:pt>
                <c:pt idx="4">
                  <c:v>0.105</c:v>
                </c:pt>
                <c:pt idx="5">
                  <c:v>0.08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66541872"/>
        <c:axId val="1566546400"/>
      </c:barChart>
      <c:catAx>
        <c:axId val="1566541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6546400"/>
        <c:crosses val="autoZero"/>
        <c:auto val="1"/>
        <c:lblAlgn val="ctr"/>
        <c:lblOffset val="100"/>
        <c:noMultiLvlLbl val="0"/>
      </c:catAx>
      <c:valAx>
        <c:axId val="1566546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6541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Feature</a:t>
            </a:r>
            <a:r>
              <a:rPr lang="en-US" dirty="0" smtClean="0"/>
              <a:t> </a:t>
            </a:r>
            <a:r>
              <a:rPr lang="en-US" altLang="zh-CN" dirty="0" smtClean="0"/>
              <a:t>Importance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Graduation Period</c:v>
                </c:pt>
                <c:pt idx="1">
                  <c:v>Is_Student</c:v>
                </c:pt>
                <c:pt idx="2">
                  <c:v>Dept_Name</c:v>
                </c:pt>
                <c:pt idx="3">
                  <c:v>Club_Name</c:v>
                </c:pt>
                <c:pt idx="4">
                  <c:v>Major</c:v>
                </c:pt>
                <c:pt idx="5">
                  <c:v>Year</c:v>
                </c:pt>
                <c:pt idx="6">
                  <c:v>Sports Event</c:v>
                </c:pt>
                <c:pt idx="7">
                  <c:v>Gender</c:v>
                </c:pt>
                <c:pt idx="8">
                  <c:v>College_Name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0.17</c:v>
                </c:pt>
                <c:pt idx="1">
                  <c:v>0.14</c:v>
                </c:pt>
                <c:pt idx="2">
                  <c:v>0.13</c:v>
                </c:pt>
                <c:pt idx="3">
                  <c:v>0.118</c:v>
                </c:pt>
                <c:pt idx="4">
                  <c:v>0.105</c:v>
                </c:pt>
                <c:pt idx="5">
                  <c:v>0.078</c:v>
                </c:pt>
                <c:pt idx="6">
                  <c:v>0.07</c:v>
                </c:pt>
                <c:pt idx="7">
                  <c:v>0.023</c:v>
                </c:pt>
                <c:pt idx="8">
                  <c:v>0.02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66475376"/>
        <c:axId val="1566483136"/>
      </c:barChart>
      <c:catAx>
        <c:axId val="1566475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6483136"/>
        <c:crosses val="autoZero"/>
        <c:auto val="1"/>
        <c:lblAlgn val="ctr"/>
        <c:lblOffset val="100"/>
        <c:noMultiLvlLbl val="0"/>
      </c:catAx>
      <c:valAx>
        <c:axId val="1566483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6475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12T15:34:22.184" idx="1">
    <p:pos x="10" y="10"/>
    <p:text>event and revenue</p:text>
    <p:extLst>
      <p:ext uri="{C676402C-5697-4E1C-873F-D02D1690AC5C}">
        <p15:threadingInfo xmlns:p15="http://schemas.microsoft.com/office/powerpoint/2012/main" timeZoneBias="420"/>
      </p:ext>
    </p:extLst>
  </p:cm>
  <p:cm authorId="1" dt="2017-10-12T16:53:53.434" idx="2">
    <p:pos x="10" y="146"/>
    <p:text>Possible measures of “value” for specific events:
- Number and types of tourists attracted
- Economic benefits
- Growth Potential
- Quality
- Image Enhancement
- Value to residents, community support; Appropriateness or fit
- Environmental Value and Sustainability</p:text>
    <p:extLst>
      <p:ext uri="{C676402C-5697-4E1C-873F-D02D1690AC5C}">
        <p15:threadingInfo xmlns:p15="http://schemas.microsoft.com/office/powerpoint/2012/main" timeZoneBias="420">
          <p15:parentCm authorId="1" idx="1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ct val="116666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SzPct val="116666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ct val="116666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116666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116666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116666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116666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116666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116666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116666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116666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SzPct val="116666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19050" algn="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275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31CB5C-9991-F943-8141-EAA251D07E2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36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31CB5C-9991-F943-8141-EAA251D07E2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441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19050" algn="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09805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06418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00774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Shape 16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37290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0419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7660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19050" algn="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19050" algn="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4820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19050" algn="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14070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19050" algn="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36648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19050" algn="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10692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19050" algn="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22166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19050" algn="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16268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19050" algn="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83395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19050" algn="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13557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1555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19050" algn="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28088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19050" algn="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41021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19050" algn="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450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31CB5C-9991-F943-8141-EAA251D07E2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176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19050" algn="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4994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31CB5C-9991-F943-8141-EAA251D07E2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2121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31CB5C-9991-F943-8141-EAA251D07E2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6680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31CB5C-9991-F943-8141-EAA251D07E2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7394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31CB5C-9991-F943-8141-EAA251D07E2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025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05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19050" algn="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2393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31CB5C-9991-F943-8141-EAA251D07E2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097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31CB5C-9991-F943-8141-EAA251D07E2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12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31CB5C-9991-F943-8141-EAA251D07E2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75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31CB5C-9991-F943-8141-EAA251D07E2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30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31CB5C-9991-F943-8141-EAA251D07E2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50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16666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ct val="116666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05D81-D22C-7F45-A056-1EBD7C67C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61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16666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ct val="116666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16666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ct val="116666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16666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ct val="116666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16666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ct val="116666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16666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ct val="116666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16666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ct val="116666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16666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ct val="116666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16666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ct val="116666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16666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ct val="116666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tiff"/><Relationship Id="rId3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jpg"/><Relationship Id="rId12" Type="http://schemas.openxmlformats.org/officeDocument/2006/relationships/image" Target="../media/image12.jpg"/><Relationship Id="rId13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6" Type="http://schemas.openxmlformats.org/officeDocument/2006/relationships/image" Target="../media/image6.jpg"/><Relationship Id="rId7" Type="http://schemas.openxmlformats.org/officeDocument/2006/relationships/image" Target="../media/image7.png"/><Relationship Id="rId8" Type="http://schemas.openxmlformats.org/officeDocument/2006/relationships/image" Target="../media/image8.jpg"/><Relationship Id="rId9" Type="http://schemas.openxmlformats.org/officeDocument/2006/relationships/image" Target="../media/image9.jpg"/><Relationship Id="rId10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comments" Target="../comments/comment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4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tiff"/><Relationship Id="rId3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tiff"/><Relationship Id="rId3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4" Type="http://schemas.openxmlformats.org/officeDocument/2006/relationships/image" Target="../media/image42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7.tiff"/><Relationship Id="rId5" Type="http://schemas.openxmlformats.org/officeDocument/2006/relationships/image" Target="../media/image48.tiff"/><Relationship Id="rId6" Type="http://schemas.openxmlformats.org/officeDocument/2006/relationships/image" Target="../media/image49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0.tiff"/><Relationship Id="rId5" Type="http://schemas.openxmlformats.org/officeDocument/2006/relationships/image" Target="../media/image51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6" Type="http://schemas.openxmlformats.org/officeDocument/2006/relationships/image" Target="../media/image17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2.tiff"/><Relationship Id="rId5" Type="http://schemas.openxmlformats.org/officeDocument/2006/relationships/image" Target="../media/image5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387546" y="0"/>
            <a:ext cx="3756454" cy="6858000"/>
          </a:xfrm>
          <a:prstGeom prst="rect">
            <a:avLst/>
          </a:prstGeom>
          <a:solidFill>
            <a:srgbClr val="13204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 rot="10800000" flipV="1">
            <a:off x="3496961" y="0"/>
            <a:ext cx="1890583" cy="6858000"/>
          </a:xfrm>
          <a:prstGeom prst="rtTriangle">
            <a:avLst/>
          </a:prstGeom>
          <a:solidFill>
            <a:srgbClr val="13204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375" y="778477"/>
            <a:ext cx="4118140" cy="346298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300147" y="4103179"/>
            <a:ext cx="45843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F4BD22"/>
                </a:solidFill>
                <a:latin typeface="Copperplate" charset="0"/>
                <a:ea typeface="Copperplate" charset="0"/>
                <a:cs typeface="Copperplate" charset="0"/>
              </a:rPr>
              <a:t>Database Design Project</a:t>
            </a:r>
            <a:endParaRPr lang="en-US" sz="4400" dirty="0">
              <a:solidFill>
                <a:srgbClr val="F4BD22"/>
              </a:solidFill>
              <a:latin typeface="Copperplate" charset="0"/>
              <a:ea typeface="Copperplate" charset="0"/>
              <a:cs typeface="Copperplate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14547" y="5549729"/>
            <a:ext cx="2953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solidFill>
                  <a:srgbClr val="F4BD22"/>
                </a:solidFill>
                <a:latin typeface="Copperplate" charset="0"/>
                <a:ea typeface="Copperplate" charset="0"/>
                <a:cs typeface="Copperplate" charset="0"/>
              </a:rPr>
              <a:t>Final</a:t>
            </a:r>
            <a:r>
              <a:rPr lang="en-US" sz="3200" smtClean="0">
                <a:solidFill>
                  <a:srgbClr val="F4BD22"/>
                </a:solidFill>
                <a:latin typeface="Copperplate" charset="0"/>
                <a:ea typeface="Copperplate" charset="0"/>
                <a:cs typeface="Copperplate" charset="0"/>
              </a:rPr>
              <a:t> </a:t>
            </a:r>
            <a:r>
              <a:rPr lang="en-US" sz="3200" dirty="0" smtClean="0">
                <a:solidFill>
                  <a:srgbClr val="F4BD22"/>
                </a:solidFill>
                <a:latin typeface="Copperplate" charset="0"/>
                <a:ea typeface="Copperplate" charset="0"/>
                <a:cs typeface="Copperplate" charset="0"/>
              </a:rPr>
              <a:t>Review</a:t>
            </a:r>
            <a:endParaRPr lang="en-US" sz="3200" dirty="0">
              <a:solidFill>
                <a:srgbClr val="F4BD22"/>
              </a:solidFill>
              <a:latin typeface="Copperplate" charset="0"/>
              <a:ea typeface="Copperplate" charset="0"/>
              <a:cs typeface="Copperplate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05D81-D22C-7F45-A056-1EBD7C67CE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6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flipV="1">
            <a:off x="135927" y="1186249"/>
            <a:ext cx="8822723" cy="12356"/>
          </a:xfrm>
          <a:prstGeom prst="line">
            <a:avLst/>
          </a:prstGeom>
          <a:ln w="57150">
            <a:solidFill>
              <a:srgbClr val="4049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075" y="84581"/>
            <a:ext cx="1258218" cy="10580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2426" y="412666"/>
            <a:ext cx="7352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Verdana" charset="0"/>
                <a:ea typeface="Verdana" charset="0"/>
                <a:cs typeface="Verdana" charset="0"/>
              </a:rPr>
              <a:t>Access Relationship View</a:t>
            </a:r>
            <a:endParaRPr lang="en-US" sz="3600" b="1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8734" y="16320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087"/>
            <a:ext cx="9144000" cy="464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4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flipV="1">
            <a:off x="135927" y="1186249"/>
            <a:ext cx="8822723" cy="12356"/>
          </a:xfrm>
          <a:prstGeom prst="line">
            <a:avLst/>
          </a:prstGeom>
          <a:ln w="57150">
            <a:solidFill>
              <a:srgbClr val="4049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075" y="84581"/>
            <a:ext cx="1258218" cy="10580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2426" y="412666"/>
            <a:ext cx="7352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Verdana" charset="0"/>
                <a:ea typeface="Verdana" charset="0"/>
                <a:cs typeface="Verdana" charset="0"/>
              </a:rPr>
              <a:t>Access Form </a:t>
            </a:r>
            <a:r>
              <a:rPr lang="en-US" sz="1800" b="1" dirty="0" smtClean="0">
                <a:latin typeface="Verdana" charset="0"/>
                <a:ea typeface="Verdana" charset="0"/>
                <a:cs typeface="Verdana" charset="0"/>
              </a:rPr>
              <a:t>Purchases by SKU</a:t>
            </a:r>
            <a:r>
              <a:rPr lang="en-US" sz="2000" b="1" dirty="0" smtClean="0">
                <a:latin typeface="Verdana" charset="0"/>
                <a:ea typeface="Verdana" charset="0"/>
                <a:cs typeface="Verdana" charset="0"/>
              </a:rPr>
              <a:t> </a:t>
            </a:r>
            <a:endParaRPr lang="en-US" sz="3600" b="1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8734" y="16320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51" y="1484564"/>
            <a:ext cx="7025833" cy="490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6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flipV="1">
            <a:off x="135927" y="1186249"/>
            <a:ext cx="8822723" cy="12356"/>
          </a:xfrm>
          <a:prstGeom prst="line">
            <a:avLst/>
          </a:prstGeom>
          <a:ln w="57150">
            <a:solidFill>
              <a:srgbClr val="4049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075" y="84581"/>
            <a:ext cx="1258218" cy="10580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2426" y="412666"/>
            <a:ext cx="7352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Verdana" charset="0"/>
                <a:ea typeface="Verdana" charset="0"/>
                <a:cs typeface="Verdana" charset="0"/>
              </a:rPr>
              <a:t>Access Report</a:t>
            </a:r>
            <a:r>
              <a:rPr lang="en-US" sz="2000" b="1" dirty="0" smtClean="0">
                <a:latin typeface="Verdana" charset="0"/>
                <a:ea typeface="Verdana" charset="0"/>
                <a:cs typeface="Verdana" charset="0"/>
              </a:rPr>
              <a:t>  Transactions &amp; Promos</a:t>
            </a:r>
            <a:endParaRPr lang="en-US" sz="3600" b="1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8734" y="16320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596" y="1485307"/>
            <a:ext cx="6375098" cy="492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25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Shape 223"/>
          <p:cNvCxnSpPr/>
          <p:nvPr/>
        </p:nvCxnSpPr>
        <p:spPr>
          <a:xfrm rot="10800000" flipH="1">
            <a:off x="135927" y="1186249"/>
            <a:ext cx="8822723" cy="12356"/>
          </a:xfrm>
          <a:prstGeom prst="straightConnector1">
            <a:avLst/>
          </a:prstGeom>
          <a:noFill/>
          <a:ln w="57150" cap="flat" cmpd="sng">
            <a:solidFill>
              <a:srgbClr val="404965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224" name="Shape 2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8075" y="84581"/>
            <a:ext cx="1257966" cy="105593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/>
        </p:nvSpPr>
        <p:spPr>
          <a:xfrm>
            <a:off x="222426" y="437380"/>
            <a:ext cx="7352268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Report Content</a:t>
            </a:r>
            <a:endParaRPr lang="en-US" sz="20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-5715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36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" name="Oval 2"/>
          <p:cNvSpPr/>
          <p:nvPr/>
        </p:nvSpPr>
        <p:spPr>
          <a:xfrm>
            <a:off x="568411" y="1569309"/>
            <a:ext cx="1112108" cy="1112108"/>
          </a:xfrm>
          <a:prstGeom prst="ellipse">
            <a:avLst/>
          </a:prstGeom>
          <a:solidFill>
            <a:schemeClr val="bg1"/>
          </a:solidFill>
          <a:ln w="38100">
            <a:solidFill>
              <a:srgbClr val="404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tx1"/>
                </a:solidFill>
              </a:rPr>
              <a:t>1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1289221" y="2797316"/>
            <a:ext cx="1112108" cy="1112108"/>
          </a:xfrm>
          <a:prstGeom prst="ellipse">
            <a:avLst/>
          </a:prstGeom>
          <a:solidFill>
            <a:schemeClr val="bg1"/>
          </a:solidFill>
          <a:ln w="38100">
            <a:solidFill>
              <a:srgbClr val="404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</a:rPr>
              <a:t>2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2071815" y="4024185"/>
            <a:ext cx="1112108" cy="1112108"/>
          </a:xfrm>
          <a:prstGeom prst="ellipse">
            <a:avLst/>
          </a:prstGeom>
          <a:solidFill>
            <a:schemeClr val="bg1"/>
          </a:solidFill>
          <a:ln w="38100">
            <a:solidFill>
              <a:srgbClr val="404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tx1"/>
                </a:solidFill>
              </a:rPr>
              <a:t>3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2899718" y="5251623"/>
            <a:ext cx="1112108" cy="1112108"/>
          </a:xfrm>
          <a:prstGeom prst="ellipse">
            <a:avLst/>
          </a:prstGeom>
          <a:solidFill>
            <a:schemeClr val="bg1"/>
          </a:solidFill>
          <a:ln w="38100">
            <a:solidFill>
              <a:srgbClr val="404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</a:rPr>
              <a:t>4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45275" y="1744789"/>
            <a:ext cx="55028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Client Summary</a:t>
            </a:r>
            <a:endParaRPr lang="en-US" sz="4000" dirty="0"/>
          </a:p>
        </p:txBody>
      </p:sp>
      <p:sp>
        <p:nvSpPr>
          <p:cNvPr id="17" name="TextBox 16"/>
          <p:cNvSpPr txBox="1"/>
          <p:nvPr/>
        </p:nvSpPr>
        <p:spPr>
          <a:xfrm>
            <a:off x="2627869" y="2998858"/>
            <a:ext cx="55028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Database Design</a:t>
            </a:r>
            <a:endParaRPr lang="en-US" sz="4000" dirty="0"/>
          </a:p>
        </p:txBody>
      </p:sp>
      <p:sp>
        <p:nvSpPr>
          <p:cNvPr id="18" name="TextBox 17"/>
          <p:cNvSpPr txBox="1"/>
          <p:nvPr/>
        </p:nvSpPr>
        <p:spPr>
          <a:xfrm>
            <a:off x="3455772" y="4226296"/>
            <a:ext cx="55028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SQL Queries</a:t>
            </a:r>
            <a:endParaRPr lang="en-US" sz="4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223951" y="5457000"/>
            <a:ext cx="3966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Normalization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6419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hape 223"/>
          <p:cNvCxnSpPr/>
          <p:nvPr/>
        </p:nvCxnSpPr>
        <p:spPr>
          <a:xfrm rot="10800000" flipH="1">
            <a:off x="135927" y="1186249"/>
            <a:ext cx="8822723" cy="12356"/>
          </a:xfrm>
          <a:prstGeom prst="straightConnector1">
            <a:avLst/>
          </a:prstGeom>
          <a:noFill/>
          <a:ln w="57150" cap="flat" cmpd="sng">
            <a:solidFill>
              <a:srgbClr val="404965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5" name="Shape 2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88075" y="84581"/>
            <a:ext cx="1257966" cy="105593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225"/>
          <p:cNvSpPr txBox="1"/>
          <p:nvPr/>
        </p:nvSpPr>
        <p:spPr>
          <a:xfrm>
            <a:off x="222426" y="437380"/>
            <a:ext cx="7352268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Query #1 </a:t>
            </a:r>
            <a:r>
              <a:rPr lang="en-US" sz="20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Worker Prediction</a:t>
            </a:r>
            <a:endParaRPr lang="en-US" sz="20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-5715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36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6431" y="1470008"/>
            <a:ext cx="6884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" charset="0"/>
                <a:ea typeface="Calibri" charset="0"/>
                <a:cs typeface="Calibri" charset="0"/>
              </a:rPr>
              <a:t>Purpose:</a:t>
            </a:r>
          </a:p>
          <a:p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Run simulations to determine the optimal amount of workers</a:t>
            </a:r>
          </a:p>
          <a:p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6431" y="2327127"/>
            <a:ext cx="77360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" charset="0"/>
                <a:ea typeface="Calibri" charset="0"/>
                <a:cs typeface="Calibri" charset="0"/>
              </a:rPr>
              <a:t>Business Justification: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Cal Student Store could save money by finding out when multiple 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workers 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are needed for peak times and only having extra workers 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for 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those hours</a:t>
            </a:r>
          </a:p>
          <a:p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6431" y="3819497"/>
            <a:ext cx="73777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" charset="0"/>
                <a:ea typeface="Calibri" charset="0"/>
                <a:cs typeface="Calibri" charset="0"/>
              </a:rPr>
              <a:t>Mathematical Model: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Use Sigma and </a:t>
            </a:r>
            <a:r>
              <a:rPr lang="en-US" sz="2000" dirty="0" err="1" smtClean="0">
                <a:latin typeface="Calibri" charset="0"/>
                <a:ea typeface="Calibri" charset="0"/>
                <a:cs typeface="Calibri" charset="0"/>
              </a:rPr>
              <a:t>Simio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with varying arrival times to determine 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the maximum 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number of workers needed at peak times based on 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demand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  <a:p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Shape 226"/>
          <p:cNvSpPr/>
          <p:nvPr/>
        </p:nvSpPr>
        <p:spPr>
          <a:xfrm>
            <a:off x="210851" y="5406348"/>
            <a:ext cx="8723867" cy="500995"/>
          </a:xfrm>
          <a:prstGeom prst="rect">
            <a:avLst/>
          </a:prstGeom>
          <a:solidFill>
            <a:srgbClr val="FFC623"/>
          </a:solidFill>
          <a:ln w="38100" cap="flat" cmpd="sng">
            <a:solidFill>
              <a:srgbClr val="404965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5400" algn="ctr" rtl="0">
              <a:spcBef>
                <a:spcPts val="0"/>
              </a:spcBef>
              <a:buClr>
                <a:schemeClr val="dk1"/>
              </a:buClr>
              <a:buSzPct val="25000"/>
              <a:buFont typeface="Verdana"/>
              <a:buNone/>
            </a:pPr>
            <a:r>
              <a:rPr lang="en-US" sz="1800" b="1" dirty="0" smtClean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Verdana"/>
              </a:rPr>
              <a:t>Predict optimal number of workers</a:t>
            </a:r>
            <a:endParaRPr lang="en-US" sz="1800" b="1" dirty="0">
              <a:solidFill>
                <a:schemeClr val="dk1"/>
              </a:solidFill>
              <a:latin typeface="Calibri" charset="0"/>
              <a:ea typeface="Calibri" charset="0"/>
              <a:cs typeface="Calibri" charset="0"/>
              <a:sym typeface="Verdana"/>
            </a:endParaRPr>
          </a:p>
        </p:txBody>
      </p:sp>
      <p:sp>
        <p:nvSpPr>
          <p:cNvPr id="13" name="Shape 228"/>
          <p:cNvSpPr txBox="1"/>
          <p:nvPr/>
        </p:nvSpPr>
        <p:spPr>
          <a:xfrm>
            <a:off x="2701774" y="6356351"/>
            <a:ext cx="3889094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l" rtl="0">
              <a:spcBef>
                <a:spcPts val="0"/>
              </a:spcBef>
              <a:buClr>
                <a:schemeClr val="dk1"/>
              </a:buClr>
              <a:buSzPct val="25000"/>
              <a:buFont typeface="Verdana"/>
              <a:buNone/>
            </a:pPr>
            <a:r>
              <a:rPr lang="en-US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Overview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Math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SQL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Results</a:t>
            </a:r>
            <a:endParaRPr lang="en-US" sz="14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51482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39" y="2584815"/>
            <a:ext cx="1660267" cy="326350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782" y="2584815"/>
            <a:ext cx="3943901" cy="15218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0114" y="1763816"/>
            <a:ext cx="1459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Sigma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20236" y="1763816"/>
            <a:ext cx="1321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Simio</a:t>
            </a:r>
            <a:endParaRPr lang="en-US" sz="2800" dirty="0"/>
          </a:p>
        </p:txBody>
      </p:sp>
      <p:pic>
        <p:nvPicPr>
          <p:cNvPr id="9" name="Shape 2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88075" y="84581"/>
            <a:ext cx="1257966" cy="105593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225"/>
          <p:cNvSpPr txBox="1"/>
          <p:nvPr/>
        </p:nvSpPr>
        <p:spPr>
          <a:xfrm>
            <a:off x="222426" y="437380"/>
            <a:ext cx="7352268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Query #1 </a:t>
            </a:r>
            <a:r>
              <a:rPr lang="en-US" sz="20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Mathematical Models</a:t>
            </a:r>
            <a:endParaRPr lang="en-US" sz="20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-5715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36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1" name="Shape 223"/>
          <p:cNvCxnSpPr/>
          <p:nvPr/>
        </p:nvCxnSpPr>
        <p:spPr>
          <a:xfrm rot="10800000" flipH="1">
            <a:off x="135927" y="1186249"/>
            <a:ext cx="8822723" cy="12356"/>
          </a:xfrm>
          <a:prstGeom prst="straightConnector1">
            <a:avLst/>
          </a:prstGeom>
          <a:noFill/>
          <a:ln w="57150" cap="flat" cmpd="sng">
            <a:solidFill>
              <a:srgbClr val="404965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2" name="Shape 228"/>
          <p:cNvSpPr txBox="1"/>
          <p:nvPr/>
        </p:nvSpPr>
        <p:spPr>
          <a:xfrm>
            <a:off x="2701774" y="6356351"/>
            <a:ext cx="3889094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l" rtl="0">
              <a:spcBef>
                <a:spcPts val="0"/>
              </a:spcBef>
              <a:buClr>
                <a:schemeClr val="dk1"/>
              </a:buClr>
              <a:buSzPct val="25000"/>
              <a:buFont typeface="Verdana"/>
              <a:buNone/>
            </a:pPr>
            <a:r>
              <a:rPr lang="en-US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Overview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Math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SQL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Results</a:t>
            </a:r>
            <a:endParaRPr lang="en-US" sz="14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78901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pe 2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88075" y="84581"/>
            <a:ext cx="1257966" cy="10559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225"/>
          <p:cNvSpPr txBox="1"/>
          <p:nvPr/>
        </p:nvSpPr>
        <p:spPr>
          <a:xfrm>
            <a:off x="222426" y="437380"/>
            <a:ext cx="7352268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Query #1 </a:t>
            </a:r>
            <a:r>
              <a:rPr lang="en-US" sz="20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SQL</a:t>
            </a:r>
            <a:endParaRPr lang="en-US" sz="20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-5715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36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64392" y="1700015"/>
            <a:ext cx="608371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lvl="2"/>
            <a:r>
              <a:rPr lang="en-US" sz="2400" b="1" dirty="0"/>
              <a:t>Weekday data: </a:t>
            </a:r>
            <a:endParaRPr lang="en-US" sz="2400" b="1" dirty="0" smtClean="0"/>
          </a:p>
          <a:p>
            <a:pPr marL="685800" lvl="2"/>
            <a:r>
              <a:rPr lang="en-US" sz="1800" dirty="0" smtClean="0"/>
              <a:t>SELECT </a:t>
            </a:r>
            <a:r>
              <a:rPr lang="en-US" sz="1800" dirty="0" err="1"/>
              <a:t>t.Time</a:t>
            </a:r>
            <a:r>
              <a:rPr lang="en-US" sz="1800" dirty="0"/>
              <a:t>, </a:t>
            </a:r>
            <a:r>
              <a:rPr lang="en-US" sz="1800" dirty="0" smtClean="0"/>
              <a:t>sum(</a:t>
            </a:r>
            <a:r>
              <a:rPr lang="en-US" sz="1800" dirty="0" err="1" smtClean="0"/>
              <a:t>tp.quantity</a:t>
            </a:r>
            <a:r>
              <a:rPr lang="en-US" sz="1800" dirty="0" smtClean="0"/>
              <a:t>)</a:t>
            </a:r>
          </a:p>
          <a:p>
            <a:pPr marL="685800" lvl="2"/>
            <a:r>
              <a:rPr lang="en-US" sz="1800" dirty="0" smtClean="0"/>
              <a:t>FROM </a:t>
            </a:r>
            <a:r>
              <a:rPr lang="en-US" sz="1800" dirty="0"/>
              <a:t>Transaction as t, </a:t>
            </a:r>
            <a:r>
              <a:rPr lang="en-US" sz="1800" dirty="0" err="1"/>
              <a:t>Transaction_Product</a:t>
            </a:r>
            <a:r>
              <a:rPr lang="en-US" sz="1800" dirty="0"/>
              <a:t> as </a:t>
            </a:r>
            <a:r>
              <a:rPr lang="en-US" sz="1800" dirty="0" err="1" smtClean="0"/>
              <a:t>tp</a:t>
            </a:r>
            <a:endParaRPr lang="en-US" sz="1800" dirty="0" smtClean="0"/>
          </a:p>
          <a:p>
            <a:pPr marL="685800" lvl="2"/>
            <a:r>
              <a:rPr lang="en-US" sz="1800" dirty="0" smtClean="0"/>
              <a:t>WHERE </a:t>
            </a:r>
            <a:r>
              <a:rPr lang="en-US" sz="1800" dirty="0"/>
              <a:t>Weekday = 1 and </a:t>
            </a:r>
            <a:r>
              <a:rPr lang="en-US" sz="1800" dirty="0" err="1"/>
              <a:t>t.TID</a:t>
            </a:r>
            <a:r>
              <a:rPr lang="en-US" sz="1800" dirty="0"/>
              <a:t> = </a:t>
            </a:r>
            <a:r>
              <a:rPr lang="en-US" sz="1800" dirty="0" err="1" smtClean="0"/>
              <a:t>tp.TID</a:t>
            </a:r>
            <a:endParaRPr lang="en-US" sz="1800" dirty="0" smtClean="0"/>
          </a:p>
          <a:p>
            <a:pPr marL="685800" lvl="2"/>
            <a:r>
              <a:rPr lang="en-US" sz="1800" dirty="0" smtClean="0"/>
              <a:t>GROUP </a:t>
            </a:r>
            <a:r>
              <a:rPr lang="en-US" sz="1800" dirty="0"/>
              <a:t>BY </a:t>
            </a:r>
            <a:r>
              <a:rPr lang="en-US" sz="1800" dirty="0" err="1"/>
              <a:t>tp.TID</a:t>
            </a:r>
            <a:endParaRPr lang="en-US" sz="1800" dirty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3792" y="3863667"/>
            <a:ext cx="5391219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Weekend data:</a:t>
            </a:r>
          </a:p>
          <a:p>
            <a:r>
              <a:rPr lang="en-US" sz="1800" dirty="0" smtClean="0"/>
              <a:t>SELECT </a:t>
            </a:r>
            <a:r>
              <a:rPr lang="en-US" sz="1800" dirty="0"/>
              <a:t> </a:t>
            </a:r>
            <a:r>
              <a:rPr lang="en-US" sz="1800" dirty="0" err="1"/>
              <a:t>t.Time</a:t>
            </a:r>
            <a:r>
              <a:rPr lang="en-US" sz="1800" dirty="0"/>
              <a:t>, sum(</a:t>
            </a:r>
            <a:r>
              <a:rPr lang="en-US" sz="1800" dirty="0" err="1"/>
              <a:t>tp.quantity</a:t>
            </a:r>
            <a:r>
              <a:rPr lang="en-US" sz="1800" dirty="0"/>
              <a:t>)</a:t>
            </a:r>
          </a:p>
          <a:p>
            <a:r>
              <a:rPr lang="en-US" sz="1800" dirty="0" smtClean="0"/>
              <a:t>FROM </a:t>
            </a:r>
            <a:r>
              <a:rPr lang="en-US" sz="1800" dirty="0"/>
              <a:t>Transaction as t, </a:t>
            </a:r>
            <a:r>
              <a:rPr lang="en-US" sz="1800" dirty="0" err="1"/>
              <a:t>Transaction_Product</a:t>
            </a:r>
            <a:r>
              <a:rPr lang="en-US" sz="1800" dirty="0"/>
              <a:t> as </a:t>
            </a:r>
            <a:r>
              <a:rPr lang="en-US" sz="1800" dirty="0" err="1"/>
              <a:t>tp</a:t>
            </a:r>
            <a:endParaRPr lang="en-US" sz="1800" dirty="0"/>
          </a:p>
          <a:p>
            <a:r>
              <a:rPr lang="en-US" sz="1800" dirty="0" smtClean="0"/>
              <a:t>WHERE </a:t>
            </a:r>
            <a:r>
              <a:rPr lang="en-US" sz="1800" dirty="0"/>
              <a:t>Weekday = 0 and </a:t>
            </a:r>
            <a:r>
              <a:rPr lang="en-US" sz="1800" dirty="0" err="1"/>
              <a:t>t.TID</a:t>
            </a:r>
            <a:r>
              <a:rPr lang="en-US" sz="1800" dirty="0"/>
              <a:t> = </a:t>
            </a:r>
            <a:r>
              <a:rPr lang="en-US" sz="1800" dirty="0" err="1"/>
              <a:t>tp.TID</a:t>
            </a:r>
            <a:endParaRPr lang="en-US" sz="1800" dirty="0"/>
          </a:p>
          <a:p>
            <a:r>
              <a:rPr lang="en-US" sz="1800" dirty="0" smtClean="0"/>
              <a:t>GROUP </a:t>
            </a:r>
            <a:r>
              <a:rPr lang="en-US" sz="1800" dirty="0"/>
              <a:t>BY </a:t>
            </a:r>
            <a:r>
              <a:rPr lang="en-US" sz="1800" dirty="0" err="1"/>
              <a:t>tp.TID</a:t>
            </a:r>
            <a:endParaRPr lang="en-US" sz="1800" dirty="0"/>
          </a:p>
          <a:p>
            <a:endParaRPr lang="en-US" sz="1800" dirty="0"/>
          </a:p>
        </p:txBody>
      </p:sp>
      <p:cxnSp>
        <p:nvCxnSpPr>
          <p:cNvPr id="10" name="Shape 223"/>
          <p:cNvCxnSpPr/>
          <p:nvPr/>
        </p:nvCxnSpPr>
        <p:spPr>
          <a:xfrm rot="10800000" flipH="1">
            <a:off x="135927" y="1186249"/>
            <a:ext cx="8822723" cy="12356"/>
          </a:xfrm>
          <a:prstGeom prst="straightConnector1">
            <a:avLst/>
          </a:prstGeom>
          <a:noFill/>
          <a:ln w="57150" cap="flat" cmpd="sng">
            <a:solidFill>
              <a:srgbClr val="404965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1" name="Shape 228"/>
          <p:cNvSpPr txBox="1"/>
          <p:nvPr/>
        </p:nvSpPr>
        <p:spPr>
          <a:xfrm>
            <a:off x="2628237" y="6346626"/>
            <a:ext cx="3889094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l" rtl="0">
              <a:spcBef>
                <a:spcPts val="0"/>
              </a:spcBef>
              <a:buClr>
                <a:schemeClr val="dk1"/>
              </a:buClr>
              <a:buSzPct val="25000"/>
              <a:buFont typeface="Verdana"/>
              <a:buNone/>
            </a:pPr>
            <a:r>
              <a:rPr lang="en-US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Overview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Math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sz="14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SQL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Results</a:t>
            </a:r>
            <a:endParaRPr lang="en-US" sz="14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3599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81" y="1508537"/>
            <a:ext cx="7886700" cy="1702743"/>
          </a:xfrm>
        </p:spPr>
        <p:txBody>
          <a:bodyPr/>
          <a:lstStyle/>
          <a:p>
            <a:r>
              <a:rPr lang="en-US" dirty="0" smtClean="0"/>
              <a:t>Arrival time and service time fit exponential </a:t>
            </a:r>
            <a:r>
              <a:rPr lang="en-US" dirty="0" smtClean="0"/>
              <a:t>distribution (using </a:t>
            </a:r>
            <a:r>
              <a:rPr lang="en-US" dirty="0" err="1" smtClean="0"/>
              <a:t>Easyfit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Input</a:t>
            </a:r>
            <a:r>
              <a:rPr lang="en-US" dirty="0" smtClean="0"/>
              <a:t> </a:t>
            </a:r>
            <a:r>
              <a:rPr lang="en-US" dirty="0" smtClean="0"/>
              <a:t>distributions into </a:t>
            </a:r>
            <a:r>
              <a:rPr lang="en-US" dirty="0" smtClean="0"/>
              <a:t>Sigma and </a:t>
            </a:r>
            <a:r>
              <a:rPr lang="en-US" dirty="0" err="1" smtClean="0"/>
              <a:t>Simio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914" y="2997797"/>
            <a:ext cx="3866705" cy="33034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81" y="3051845"/>
            <a:ext cx="4495311" cy="309227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797689" y="4514850"/>
            <a:ext cx="2046003" cy="191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8" name="Shape 2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88075" y="84581"/>
            <a:ext cx="1257966" cy="105593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225"/>
          <p:cNvSpPr txBox="1"/>
          <p:nvPr/>
        </p:nvSpPr>
        <p:spPr>
          <a:xfrm>
            <a:off x="222426" y="437380"/>
            <a:ext cx="7352268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Query #1 </a:t>
            </a:r>
            <a:r>
              <a:rPr lang="en-US" sz="20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Sigma/</a:t>
            </a:r>
            <a:r>
              <a:rPr lang="en-US" sz="2000" b="1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Simio</a:t>
            </a:r>
            <a:r>
              <a:rPr lang="en-US" sz="20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Implementation</a:t>
            </a:r>
            <a:endParaRPr lang="en-US" sz="20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-5715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36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0" name="Shape 223"/>
          <p:cNvCxnSpPr/>
          <p:nvPr/>
        </p:nvCxnSpPr>
        <p:spPr>
          <a:xfrm rot="10800000" flipH="1">
            <a:off x="135927" y="1186249"/>
            <a:ext cx="8822723" cy="12356"/>
          </a:xfrm>
          <a:prstGeom prst="straightConnector1">
            <a:avLst/>
          </a:prstGeom>
          <a:noFill/>
          <a:ln w="57150" cap="flat" cmpd="sng">
            <a:solidFill>
              <a:srgbClr val="404965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1" name="Shape 228"/>
          <p:cNvSpPr txBox="1"/>
          <p:nvPr/>
        </p:nvSpPr>
        <p:spPr>
          <a:xfrm>
            <a:off x="2628237" y="6346626"/>
            <a:ext cx="3889094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l" rtl="0">
              <a:spcBef>
                <a:spcPts val="0"/>
              </a:spcBef>
              <a:buClr>
                <a:schemeClr val="dk1"/>
              </a:buClr>
              <a:buSzPct val="25000"/>
              <a:buFont typeface="Verdana"/>
              <a:buNone/>
            </a:pPr>
            <a:r>
              <a:rPr lang="en-US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Overview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Math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SQL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Results</a:t>
            </a:r>
            <a:endParaRPr lang="en-US" sz="14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1094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278" y="4029084"/>
            <a:ext cx="3790635" cy="214494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275008" y="1609861"/>
            <a:ext cx="3013657" cy="1596980"/>
          </a:xfrm>
          <a:prstGeom prst="rect">
            <a:avLst/>
          </a:prstGeom>
          <a:solidFill>
            <a:schemeClr val="bg1"/>
          </a:solidFill>
          <a:ln w="57150">
            <a:solidFill>
              <a:srgbClr val="404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hape 2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8075" y="84581"/>
            <a:ext cx="1257966" cy="10559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225"/>
          <p:cNvSpPr txBox="1"/>
          <p:nvPr/>
        </p:nvSpPr>
        <p:spPr>
          <a:xfrm>
            <a:off x="222426" y="437380"/>
            <a:ext cx="7352268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Query #1 </a:t>
            </a:r>
            <a:r>
              <a:rPr lang="en-US" sz="20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Sigma/</a:t>
            </a:r>
            <a:r>
              <a:rPr lang="en-US" sz="2000" b="1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Simio</a:t>
            </a:r>
            <a:r>
              <a:rPr lang="en-US" sz="20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Results</a:t>
            </a:r>
            <a:endParaRPr lang="en-US" sz="20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-5715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36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7" name="Shape 223"/>
          <p:cNvCxnSpPr/>
          <p:nvPr/>
        </p:nvCxnSpPr>
        <p:spPr>
          <a:xfrm rot="10800000" flipH="1">
            <a:off x="135927" y="1186249"/>
            <a:ext cx="8822723" cy="12356"/>
          </a:xfrm>
          <a:prstGeom prst="straightConnector1">
            <a:avLst/>
          </a:prstGeom>
          <a:noFill/>
          <a:ln w="57150" cap="flat" cmpd="sng">
            <a:solidFill>
              <a:srgbClr val="404965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9" name="Oval 8"/>
          <p:cNvSpPr/>
          <p:nvPr/>
        </p:nvSpPr>
        <p:spPr>
          <a:xfrm>
            <a:off x="476518" y="1609861"/>
            <a:ext cx="1596980" cy="1596980"/>
          </a:xfrm>
          <a:prstGeom prst="ellipse">
            <a:avLst/>
          </a:prstGeom>
          <a:solidFill>
            <a:srgbClr val="FFC623"/>
          </a:solidFill>
          <a:ln w="57150">
            <a:solidFill>
              <a:srgbClr val="404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3943" y="2085185"/>
            <a:ext cx="1262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4.5%</a:t>
            </a:r>
            <a:endParaRPr lang="en-US" sz="3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073498" y="1778275"/>
            <a:ext cx="22151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Approximate worker utilization rate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5535768" y="1609861"/>
            <a:ext cx="3013657" cy="1596980"/>
          </a:xfrm>
          <a:prstGeom prst="rect">
            <a:avLst/>
          </a:prstGeom>
          <a:solidFill>
            <a:schemeClr val="bg1"/>
          </a:solidFill>
          <a:ln w="57150">
            <a:solidFill>
              <a:srgbClr val="404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737278" y="1609861"/>
            <a:ext cx="1596980" cy="1596980"/>
          </a:xfrm>
          <a:prstGeom prst="ellipse">
            <a:avLst/>
          </a:prstGeom>
          <a:solidFill>
            <a:srgbClr val="FFC623"/>
          </a:solidFill>
          <a:ln w="57150">
            <a:solidFill>
              <a:srgbClr val="404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34258" y="1637181"/>
            <a:ext cx="22151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Utilization rate when wait time </a:t>
            </a:r>
            <a:r>
              <a:rPr lang="en-US" sz="2400" smtClean="0"/>
              <a:t>is exponential of 5 minutes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4975537" y="2085184"/>
            <a:ext cx="1171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/>
              <a:t>30%</a:t>
            </a:r>
            <a:endParaRPr lang="en-US" sz="36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2217285" y="3408511"/>
            <a:ext cx="4660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 smtClean="0"/>
              <a:t>Our Recommendation</a:t>
            </a:r>
            <a:endParaRPr lang="en-US" sz="3600" u="sng" dirty="0"/>
          </a:p>
        </p:txBody>
      </p:sp>
      <p:sp>
        <p:nvSpPr>
          <p:cNvPr id="29" name="Oval 28"/>
          <p:cNvSpPr/>
          <p:nvPr/>
        </p:nvSpPr>
        <p:spPr>
          <a:xfrm>
            <a:off x="643943" y="4237147"/>
            <a:ext cx="811370" cy="81137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04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</a:rPr>
              <a:t>1.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643943" y="5318969"/>
            <a:ext cx="811370" cy="81137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04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2</a:t>
            </a:r>
            <a:r>
              <a:rPr lang="en-US" sz="3600" b="1" dirty="0" smtClean="0">
                <a:solidFill>
                  <a:schemeClr val="tx1"/>
                </a:solidFill>
              </a:rPr>
              <a:t>.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584102" y="4288889"/>
            <a:ext cx="3837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One worker </a:t>
            </a:r>
            <a:r>
              <a:rPr lang="en-US" sz="2000" dirty="0" smtClean="0"/>
              <a:t>should be sufficient to staff all store functions</a:t>
            </a:r>
            <a:endParaRPr lang="en-US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1584102" y="5374883"/>
            <a:ext cx="3837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Consider the </a:t>
            </a:r>
            <a:r>
              <a:rPr lang="en-US" sz="2000" b="1" dirty="0" smtClean="0"/>
              <a:t>value of a greeter </a:t>
            </a:r>
            <a:r>
              <a:rPr lang="en-US" sz="2000" dirty="0" smtClean="0"/>
              <a:t>to add to employment</a:t>
            </a:r>
            <a:endParaRPr lang="en-US" sz="2000" dirty="0"/>
          </a:p>
        </p:txBody>
      </p:sp>
      <p:sp>
        <p:nvSpPr>
          <p:cNvPr id="35" name="Shape 228"/>
          <p:cNvSpPr txBox="1"/>
          <p:nvPr/>
        </p:nvSpPr>
        <p:spPr>
          <a:xfrm>
            <a:off x="2628237" y="6346626"/>
            <a:ext cx="3889094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l" rtl="0">
              <a:spcBef>
                <a:spcPts val="0"/>
              </a:spcBef>
              <a:buClr>
                <a:schemeClr val="dk1"/>
              </a:buClr>
              <a:buSzPct val="25000"/>
              <a:buFont typeface="Verdana"/>
              <a:buNone/>
            </a:pPr>
            <a:r>
              <a:rPr lang="en-US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Overview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Math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SQL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Results</a:t>
            </a:r>
            <a:endParaRPr lang="en-US" sz="14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5685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Shape 141"/>
          <p:cNvCxnSpPr/>
          <p:nvPr/>
        </p:nvCxnSpPr>
        <p:spPr>
          <a:xfrm rot="10800000" flipH="1">
            <a:off x="135927" y="1186249"/>
            <a:ext cx="8822723" cy="12356"/>
          </a:xfrm>
          <a:prstGeom prst="straightConnector1">
            <a:avLst/>
          </a:prstGeom>
          <a:noFill/>
          <a:ln w="57150" cap="flat" cmpd="sng">
            <a:solidFill>
              <a:srgbClr val="404965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142" name="Shape 1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8075" y="84581"/>
            <a:ext cx="1258092" cy="105698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/>
          <p:nvPr/>
        </p:nvSpPr>
        <p:spPr>
          <a:xfrm>
            <a:off x="222426" y="412666"/>
            <a:ext cx="7352268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Query #2</a:t>
            </a:r>
          </a:p>
        </p:txBody>
      </p:sp>
      <p:sp>
        <p:nvSpPr>
          <p:cNvPr id="144" name="Shape 144"/>
          <p:cNvSpPr/>
          <p:nvPr/>
        </p:nvSpPr>
        <p:spPr>
          <a:xfrm>
            <a:off x="210851" y="5625291"/>
            <a:ext cx="8723867" cy="500995"/>
          </a:xfrm>
          <a:prstGeom prst="rect">
            <a:avLst/>
          </a:prstGeom>
          <a:solidFill>
            <a:srgbClr val="F4BD22"/>
          </a:solidFill>
          <a:ln w="38100" cap="flat" cmpd="sng">
            <a:solidFill>
              <a:srgbClr val="404965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sz="1800" b="1" dirty="0" smtClean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Verdana"/>
              </a:rPr>
              <a:t>Help the </a:t>
            </a:r>
            <a:r>
              <a:rPr lang="en-US" sz="1800" b="1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Verdana"/>
              </a:rPr>
              <a:t>Cal Student Store to determine which </a:t>
            </a:r>
            <a:r>
              <a:rPr lang="en-US" sz="1800" b="1" dirty="0" smtClean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Verdana"/>
              </a:rPr>
              <a:t>promotion </a:t>
            </a:r>
            <a:r>
              <a:rPr lang="en-US" sz="1800" b="1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Verdana"/>
              </a:rPr>
              <a:t>to </a:t>
            </a:r>
            <a:r>
              <a:rPr lang="en-US" sz="1800" b="1" dirty="0" smtClean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Verdana"/>
              </a:rPr>
              <a:t>emphasize</a:t>
            </a:r>
            <a:endParaRPr lang="en-US" sz="1800" b="1" dirty="0">
              <a:solidFill>
                <a:schemeClr val="dk1"/>
              </a:solidFill>
              <a:latin typeface="Calibri" charset="0"/>
              <a:ea typeface="Calibri" charset="0"/>
              <a:cs typeface="Calibri" charset="0"/>
              <a:sym typeface="Verdan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7E43607-5334-4290-9378-779447639225}"/>
              </a:ext>
            </a:extLst>
          </p:cNvPr>
          <p:cNvSpPr txBox="1"/>
          <p:nvPr/>
        </p:nvSpPr>
        <p:spPr>
          <a:xfrm>
            <a:off x="429904" y="1515364"/>
            <a:ext cx="40133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Purpose: </a:t>
            </a:r>
          </a:p>
          <a:p>
            <a:r>
              <a:rPr lang="en-US" dirty="0"/>
              <a:t>Checks each promotion’s effectiveness.</a:t>
            </a:r>
          </a:p>
          <a:p>
            <a:endParaRPr lang="en-US" altLang="ko-KR" dirty="0"/>
          </a:p>
          <a:p>
            <a:r>
              <a:rPr lang="en-US" altLang="ko-KR" b="1" dirty="0"/>
              <a:t>Business Justification:</a:t>
            </a:r>
          </a:p>
          <a:p>
            <a:pPr latinLnBrk="1"/>
            <a:r>
              <a:rPr lang="en-US" dirty="0"/>
              <a:t>For each promotion category, we will produce a rating that is calculated by using its return on </a:t>
            </a:r>
            <a:r>
              <a:rPr lang="en-US" dirty="0" smtClean="0"/>
              <a:t>in-vestment </a:t>
            </a:r>
            <a:r>
              <a:rPr lang="en-US" dirty="0"/>
              <a:t>(ROI) method. Through this query our client will be able to see which promotion </a:t>
            </a:r>
            <a:r>
              <a:rPr lang="en-US" dirty="0" smtClean="0"/>
              <a:t>provid-ed </a:t>
            </a:r>
            <a:r>
              <a:rPr lang="en-US" dirty="0"/>
              <a:t>profit and which resulted in a loss.</a:t>
            </a:r>
          </a:p>
          <a:p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324021F-07FF-49DB-9D6D-3274E58FB1D8}"/>
              </a:ext>
            </a:extLst>
          </p:cNvPr>
          <p:cNvSpPr txBox="1"/>
          <p:nvPr/>
        </p:nvSpPr>
        <p:spPr>
          <a:xfrm>
            <a:off x="2907506" y="604452"/>
            <a:ext cx="4107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Promotion Effectiveness</a:t>
            </a:r>
            <a:endParaRPr lang="en-US" altLang="ko-KR" sz="2000" b="1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2CC50CD-3814-4A75-942D-F5FF224281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29" t="16473" b="23016"/>
          <a:stretch/>
        </p:blipFill>
        <p:spPr>
          <a:xfrm>
            <a:off x="850625" y="3752408"/>
            <a:ext cx="7393326" cy="16428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5F1366F-90EB-4F58-8429-9596111F5075}"/>
              </a:ext>
            </a:extLst>
          </p:cNvPr>
          <p:cNvSpPr txBox="1"/>
          <p:nvPr/>
        </p:nvSpPr>
        <p:spPr>
          <a:xfrm>
            <a:off x="4764881" y="1623085"/>
            <a:ext cx="39492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Statistical Model:</a:t>
            </a:r>
          </a:p>
          <a:p>
            <a:r>
              <a:rPr lang="en-US" dirty="0"/>
              <a:t>ROI is attained by calculating total revenue of investment subtract by cost of investment and dividing this with cost of investment (ROI = (Revenue of Investment - Cost of Investment ) / Cost of Investment). The output of the query will be promotion’s ID, Cost, Revenue, and the rated rank.</a:t>
            </a:r>
            <a:endParaRPr lang="ko-KR" altLang="en-US" dirty="0"/>
          </a:p>
          <a:p>
            <a:endParaRPr lang="en-US" dirty="0"/>
          </a:p>
        </p:txBody>
      </p:sp>
      <p:sp>
        <p:nvSpPr>
          <p:cNvPr id="12" name="Shape 228"/>
          <p:cNvSpPr txBox="1"/>
          <p:nvPr/>
        </p:nvSpPr>
        <p:spPr>
          <a:xfrm>
            <a:off x="2628237" y="6346626"/>
            <a:ext cx="3889094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l" rtl="0">
              <a:spcBef>
                <a:spcPts val="0"/>
              </a:spcBef>
              <a:buClr>
                <a:schemeClr val="dk1"/>
              </a:buClr>
              <a:buSzPct val="25000"/>
              <a:buFont typeface="Verdana"/>
              <a:buNone/>
            </a:pPr>
            <a:r>
              <a:rPr lang="en-US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Overview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</a:t>
            </a:r>
            <a:r>
              <a:rPr lang="en-US" sz="14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Math</a:t>
            </a:r>
            <a:r>
              <a:rPr lang="en-US" sz="14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SQL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Results</a:t>
            </a:r>
            <a:endParaRPr lang="en-US" sz="14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6656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Shape 223"/>
          <p:cNvCxnSpPr/>
          <p:nvPr/>
        </p:nvCxnSpPr>
        <p:spPr>
          <a:xfrm rot="10800000" flipH="1">
            <a:off x="135927" y="1186249"/>
            <a:ext cx="8822723" cy="12356"/>
          </a:xfrm>
          <a:prstGeom prst="straightConnector1">
            <a:avLst/>
          </a:prstGeom>
          <a:noFill/>
          <a:ln w="57150" cap="flat" cmpd="sng">
            <a:solidFill>
              <a:srgbClr val="404965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224" name="Shape 2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8075" y="84581"/>
            <a:ext cx="1257966" cy="105593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/>
        </p:nvSpPr>
        <p:spPr>
          <a:xfrm>
            <a:off x="222426" y="437380"/>
            <a:ext cx="7352268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Meet the Team</a:t>
            </a:r>
            <a:endParaRPr lang="en-US" sz="20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-5715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36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Oval 1"/>
          <p:cNvSpPr/>
          <p:nvPr/>
        </p:nvSpPr>
        <p:spPr>
          <a:xfrm>
            <a:off x="679625" y="1586649"/>
            <a:ext cx="1383956" cy="1383956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404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265409" y="1586649"/>
            <a:ext cx="1383956" cy="1383956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404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851193" y="1586649"/>
            <a:ext cx="1383956" cy="1383956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404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436977" y="1586649"/>
            <a:ext cx="1383956" cy="1383956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solidFill>
              <a:srgbClr val="404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022761" y="1586649"/>
            <a:ext cx="1383956" cy="1383956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solidFill>
              <a:srgbClr val="404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79625" y="3834281"/>
            <a:ext cx="1383956" cy="1383956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solidFill>
              <a:srgbClr val="404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2265409" y="3834281"/>
            <a:ext cx="1383956" cy="1383956"/>
          </a:xfrm>
          <a:prstGeom prst="ellipse">
            <a:avLst/>
          </a:prstGeom>
          <a:blipFill>
            <a:blip r:embed="rId10"/>
            <a:stretch>
              <a:fillRect/>
            </a:stretch>
          </a:blipFill>
          <a:ln>
            <a:solidFill>
              <a:srgbClr val="404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851193" y="3834281"/>
            <a:ext cx="1383956" cy="1383956"/>
          </a:xfrm>
          <a:prstGeom prst="ellipse">
            <a:avLst/>
          </a:prstGeom>
          <a:blipFill>
            <a:blip r:embed="rId11"/>
            <a:stretch>
              <a:fillRect/>
            </a:stretch>
          </a:blipFill>
          <a:ln>
            <a:solidFill>
              <a:srgbClr val="404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436977" y="3834281"/>
            <a:ext cx="1383956" cy="1383956"/>
          </a:xfrm>
          <a:prstGeom prst="ellipse">
            <a:avLst/>
          </a:prstGeom>
          <a:blipFill>
            <a:blip r:embed="rId12"/>
            <a:stretch>
              <a:fillRect/>
            </a:stretch>
          </a:blipFill>
          <a:ln>
            <a:solidFill>
              <a:srgbClr val="404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022761" y="3834281"/>
            <a:ext cx="1383956" cy="1383956"/>
          </a:xfrm>
          <a:prstGeom prst="ellipse">
            <a:avLst/>
          </a:prstGeom>
          <a:blipFill>
            <a:blip r:embed="rId13"/>
            <a:stretch>
              <a:fillRect/>
            </a:stretch>
          </a:blipFill>
          <a:ln>
            <a:solidFill>
              <a:srgbClr val="404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3057104"/>
            <a:ext cx="1717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Mimi </a:t>
            </a:r>
            <a:r>
              <a:rPr lang="en-US" sz="1600" b="1" dirty="0" err="1" smtClean="0"/>
              <a:t>Largier</a:t>
            </a:r>
            <a:endParaRPr lang="en-US" sz="1600" b="1" dirty="0" smtClean="0"/>
          </a:p>
          <a:p>
            <a:pPr algn="ctr"/>
            <a:r>
              <a:rPr lang="en-US" sz="1600" i="1" dirty="0" smtClean="0"/>
              <a:t>IEOR</a:t>
            </a:r>
            <a:endParaRPr lang="en-US" sz="1600" i="1" dirty="0"/>
          </a:p>
        </p:txBody>
      </p:sp>
      <p:sp>
        <p:nvSpPr>
          <p:cNvPr id="28" name="TextBox 27"/>
          <p:cNvSpPr txBox="1"/>
          <p:nvPr/>
        </p:nvSpPr>
        <p:spPr>
          <a:xfrm>
            <a:off x="2180971" y="3057104"/>
            <a:ext cx="1503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Ethan </a:t>
            </a:r>
            <a:r>
              <a:rPr lang="en-US" sz="1600" b="1" dirty="0" err="1" smtClean="0"/>
              <a:t>Kuo</a:t>
            </a:r>
            <a:endParaRPr lang="en-US" sz="1600" b="1" dirty="0" smtClean="0"/>
          </a:p>
          <a:p>
            <a:pPr algn="ctr"/>
            <a:r>
              <a:rPr lang="en-US" sz="1600" i="1" dirty="0" smtClean="0"/>
              <a:t>IEOR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84376" y="3057104"/>
            <a:ext cx="1717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Annie Shi</a:t>
            </a:r>
          </a:p>
          <a:p>
            <a:pPr algn="ctr"/>
            <a:r>
              <a:rPr lang="en-US" sz="1600" i="1" dirty="0" smtClean="0"/>
              <a:t>ORMS &amp; Stats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13922" y="3049730"/>
            <a:ext cx="1645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Nicky Lofgren</a:t>
            </a:r>
          </a:p>
          <a:p>
            <a:pPr algn="ctr"/>
            <a:r>
              <a:rPr lang="en-US" sz="1600" i="1" dirty="0" smtClean="0"/>
              <a:t>IEOR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55942" y="3057103"/>
            <a:ext cx="1717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Emma </a:t>
            </a:r>
            <a:r>
              <a:rPr lang="en-US" sz="1600" b="1" dirty="0"/>
              <a:t>H</a:t>
            </a:r>
            <a:r>
              <a:rPr lang="en-US" sz="1600" b="1" dirty="0" smtClean="0"/>
              <a:t>su</a:t>
            </a:r>
          </a:p>
          <a:p>
            <a:pPr algn="ctr"/>
            <a:r>
              <a:rPr lang="en-US" sz="1600" i="1" dirty="0" smtClean="0"/>
              <a:t>IEOR &amp; Econ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36602" y="5297802"/>
            <a:ext cx="1717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 smtClean="0"/>
              <a:t>YunHee</a:t>
            </a:r>
            <a:r>
              <a:rPr lang="en-US" sz="1600" b="1" dirty="0" smtClean="0"/>
              <a:t> Kim</a:t>
            </a:r>
          </a:p>
          <a:p>
            <a:pPr algn="ctr"/>
            <a:r>
              <a:rPr lang="en-US" sz="1600" i="1" dirty="0" smtClean="0"/>
              <a:t>Stats &amp; Math</a:t>
            </a:r>
            <a:endParaRPr lang="en-US" sz="1600" i="1" dirty="0"/>
          </a:p>
        </p:txBody>
      </p:sp>
      <p:sp>
        <p:nvSpPr>
          <p:cNvPr id="34" name="TextBox 33"/>
          <p:cNvSpPr txBox="1"/>
          <p:nvPr/>
        </p:nvSpPr>
        <p:spPr>
          <a:xfrm>
            <a:off x="2160373" y="5297802"/>
            <a:ext cx="1503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Lucie </a:t>
            </a:r>
            <a:r>
              <a:rPr lang="en-US" sz="1600" b="1" dirty="0" err="1" smtClean="0"/>
              <a:t>Kresl</a:t>
            </a:r>
            <a:endParaRPr lang="en-US" sz="1600" b="1" dirty="0" smtClean="0"/>
          </a:p>
          <a:p>
            <a:pPr algn="ctr"/>
            <a:r>
              <a:rPr lang="en-US" sz="1600" i="1" dirty="0" smtClean="0"/>
              <a:t>IEOR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591697" y="5297801"/>
            <a:ext cx="1902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 smtClean="0"/>
              <a:t>Zhongling</a:t>
            </a:r>
            <a:r>
              <a:rPr lang="en-US" sz="1600" b="1" dirty="0" smtClean="0"/>
              <a:t> Jiang</a:t>
            </a:r>
          </a:p>
          <a:p>
            <a:pPr algn="ctr"/>
            <a:r>
              <a:rPr lang="en-US" sz="1600" i="1" dirty="0" smtClean="0"/>
              <a:t>Stats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356653" y="5300171"/>
            <a:ext cx="1569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Derek </a:t>
            </a:r>
            <a:r>
              <a:rPr lang="en-US" sz="1600" b="1" dirty="0" err="1" smtClean="0"/>
              <a:t>Sturgill</a:t>
            </a:r>
            <a:endParaRPr lang="en-US" sz="1600" b="1" dirty="0" smtClean="0"/>
          </a:p>
          <a:p>
            <a:pPr algn="ctr"/>
            <a:r>
              <a:rPr lang="en-US" sz="1600" i="1" dirty="0" smtClean="0"/>
              <a:t>IEOR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35344" y="5297801"/>
            <a:ext cx="1717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 smtClean="0"/>
              <a:t>Jinglin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Zong</a:t>
            </a:r>
            <a:endParaRPr lang="en-US" sz="1600" b="1" dirty="0" smtClean="0"/>
          </a:p>
          <a:p>
            <a:pPr algn="ctr"/>
            <a:r>
              <a:rPr lang="en-US" sz="1600" i="1" dirty="0" smtClean="0"/>
              <a:t>CS &amp; Stats</a:t>
            </a:r>
          </a:p>
        </p:txBody>
      </p:sp>
    </p:spTree>
    <p:extLst>
      <p:ext uri="{BB962C8B-B14F-4D97-AF65-F5344CB8AC3E}">
        <p14:creationId xmlns:p14="http://schemas.microsoft.com/office/powerpoint/2010/main" val="109156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" name="Shape 130"/>
          <p:cNvCxnSpPr/>
          <p:nvPr/>
        </p:nvCxnSpPr>
        <p:spPr>
          <a:xfrm rot="10800000" flipH="1">
            <a:off x="135927" y="1186249"/>
            <a:ext cx="8822723" cy="12356"/>
          </a:xfrm>
          <a:prstGeom prst="straightConnector1">
            <a:avLst/>
          </a:prstGeom>
          <a:noFill/>
          <a:ln w="57150" cap="flat" cmpd="sng">
            <a:solidFill>
              <a:srgbClr val="404965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131" name="Shape 1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8075" y="84581"/>
            <a:ext cx="1258092" cy="105698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/>
        </p:nvSpPr>
        <p:spPr>
          <a:xfrm>
            <a:off x="222426" y="412666"/>
            <a:ext cx="7352268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Query #</a:t>
            </a:r>
            <a:r>
              <a:rPr lang="en-US" sz="36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 </a:t>
            </a:r>
            <a:r>
              <a:rPr lang="en-US" sz="20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SQL in R</a:t>
            </a:r>
            <a:endParaRPr lang="en-US" sz="36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B8B5774A-4768-47E5-A3EF-3B14B0A5CFB3}"/>
              </a:ext>
            </a:extLst>
          </p:cNvPr>
          <p:cNvSpPr/>
          <p:nvPr/>
        </p:nvSpPr>
        <p:spPr>
          <a:xfrm>
            <a:off x="4214659" y="1269019"/>
            <a:ext cx="32733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53DB2C86-33C4-4A7A-8C2E-F9261573027A}"/>
              </a:ext>
            </a:extLst>
          </p:cNvPr>
          <p:cNvSpPr/>
          <p:nvPr/>
        </p:nvSpPr>
        <p:spPr>
          <a:xfrm>
            <a:off x="4247519" y="3663321"/>
            <a:ext cx="26161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FA48FB94-4711-4982-9ACD-B41FD284E9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50"/>
          <a:stretch/>
        </p:blipFill>
        <p:spPr>
          <a:xfrm>
            <a:off x="135927" y="1312696"/>
            <a:ext cx="4310094" cy="280770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0E154C9C-8769-454D-854B-F92CA2C183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3090" y="1279037"/>
            <a:ext cx="4455560" cy="495042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428DBBEF-3869-42D4-BD25-B033C309A52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66"/>
          <a:stretch/>
        </p:blipFill>
        <p:spPr>
          <a:xfrm>
            <a:off x="135927" y="4257362"/>
            <a:ext cx="4310094" cy="1972098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78D9D4D9-3A65-4575-96FC-824E3AA18CEB}"/>
              </a:ext>
            </a:extLst>
          </p:cNvPr>
          <p:cNvSpPr/>
          <p:nvPr/>
        </p:nvSpPr>
        <p:spPr>
          <a:xfrm>
            <a:off x="3975024" y="1269019"/>
            <a:ext cx="4122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B6A48177-B960-4989-BE00-8B2ECAD3BFC6}"/>
              </a:ext>
            </a:extLst>
          </p:cNvPr>
          <p:cNvSpPr/>
          <p:nvPr/>
        </p:nvSpPr>
        <p:spPr>
          <a:xfrm>
            <a:off x="8515350" y="1262480"/>
            <a:ext cx="4122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8292AA81-D30C-45AF-A1A7-F6EC9CB1608F}"/>
              </a:ext>
            </a:extLst>
          </p:cNvPr>
          <p:cNvSpPr/>
          <p:nvPr/>
        </p:nvSpPr>
        <p:spPr>
          <a:xfrm>
            <a:off x="4008513" y="4216932"/>
            <a:ext cx="4122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15" name="Shape 228"/>
          <p:cNvSpPr txBox="1"/>
          <p:nvPr/>
        </p:nvSpPr>
        <p:spPr>
          <a:xfrm>
            <a:off x="2628237" y="6346626"/>
            <a:ext cx="3889094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l" rtl="0">
              <a:spcBef>
                <a:spcPts val="0"/>
              </a:spcBef>
              <a:buClr>
                <a:schemeClr val="dk1"/>
              </a:buClr>
              <a:buSzPct val="25000"/>
              <a:buFont typeface="Verdana"/>
              <a:buNone/>
            </a:pPr>
            <a:r>
              <a:rPr lang="en-US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Overview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</a:t>
            </a:r>
            <a:r>
              <a:rPr lang="en-US" sz="14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Math</a:t>
            </a:r>
            <a:r>
              <a:rPr lang="en-US" sz="14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sz="14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SQL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Results</a:t>
            </a:r>
            <a:endParaRPr lang="en-US" sz="14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8570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3" name="Shape 163"/>
          <p:cNvCxnSpPr/>
          <p:nvPr/>
        </p:nvCxnSpPr>
        <p:spPr>
          <a:xfrm rot="10800000" flipH="1">
            <a:off x="135927" y="1186249"/>
            <a:ext cx="8822723" cy="12356"/>
          </a:xfrm>
          <a:prstGeom prst="straightConnector1">
            <a:avLst/>
          </a:prstGeom>
          <a:noFill/>
          <a:ln w="57150" cap="flat" cmpd="sng">
            <a:solidFill>
              <a:srgbClr val="404965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164" name="Shape 1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8075" y="84581"/>
            <a:ext cx="1258092" cy="105698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/>
          <p:nvPr/>
        </p:nvSpPr>
        <p:spPr>
          <a:xfrm>
            <a:off x="222426" y="412666"/>
            <a:ext cx="7352268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Query #</a:t>
            </a:r>
            <a:r>
              <a:rPr lang="en-US" sz="36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 </a:t>
            </a:r>
            <a:r>
              <a:rPr lang="en-US" sz="20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Cost vs. Gain</a:t>
            </a:r>
            <a:endParaRPr lang="en-US" sz="36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EAC0847-6442-48BB-A75D-EFCB44127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89" y="2879923"/>
            <a:ext cx="4593714" cy="2886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83E6CED-05CE-45C0-8026-A4D02622C2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956"/>
          <a:stretch/>
        </p:blipFill>
        <p:spPr>
          <a:xfrm>
            <a:off x="4623202" y="2898507"/>
            <a:ext cx="4418840" cy="286773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2F21EDE6-5458-4E5F-A94E-31478547BF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2097" r="1410" b="7215"/>
          <a:stretch/>
        </p:blipFill>
        <p:spPr>
          <a:xfrm>
            <a:off x="91047" y="1570558"/>
            <a:ext cx="4424855" cy="89712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59AC5888-7B96-40EF-BB32-971B9F358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8565" y="1596316"/>
            <a:ext cx="4488115" cy="845507"/>
          </a:xfrm>
          <a:prstGeom prst="rect">
            <a:avLst/>
          </a:prstGeom>
        </p:spPr>
      </p:pic>
      <p:sp>
        <p:nvSpPr>
          <p:cNvPr id="12" name="Shape 228"/>
          <p:cNvSpPr txBox="1"/>
          <p:nvPr/>
        </p:nvSpPr>
        <p:spPr>
          <a:xfrm>
            <a:off x="2628237" y="6346626"/>
            <a:ext cx="3889094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l" rtl="0">
              <a:spcBef>
                <a:spcPts val="0"/>
              </a:spcBef>
              <a:buClr>
                <a:schemeClr val="dk1"/>
              </a:buClr>
              <a:buSzPct val="25000"/>
              <a:buFont typeface="Verdana"/>
              <a:buNone/>
            </a:pPr>
            <a:r>
              <a:rPr lang="en-US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Overview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</a:t>
            </a:r>
            <a:r>
              <a:rPr lang="en-US" sz="14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Math</a:t>
            </a:r>
            <a:r>
              <a:rPr lang="en-US" sz="14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SQL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Results</a:t>
            </a:r>
            <a:endParaRPr lang="en-US" sz="14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3992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" name="Shape 174"/>
          <p:cNvCxnSpPr/>
          <p:nvPr/>
        </p:nvCxnSpPr>
        <p:spPr>
          <a:xfrm rot="10800000" flipH="1">
            <a:off x="135927" y="1186249"/>
            <a:ext cx="8822723" cy="12356"/>
          </a:xfrm>
          <a:prstGeom prst="straightConnector1">
            <a:avLst/>
          </a:prstGeom>
          <a:noFill/>
          <a:ln w="57150" cap="flat" cmpd="sng">
            <a:solidFill>
              <a:srgbClr val="404965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175" name="Shape 1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8075" y="84581"/>
            <a:ext cx="1258092" cy="105698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/>
          <p:nvPr/>
        </p:nvSpPr>
        <p:spPr>
          <a:xfrm>
            <a:off x="222426" y="412666"/>
            <a:ext cx="7352268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Query #</a:t>
            </a:r>
            <a:r>
              <a:rPr lang="en-US" sz="36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 </a:t>
            </a:r>
            <a:r>
              <a:rPr lang="en-US" sz="20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ROI Method</a:t>
            </a:r>
            <a:endParaRPr lang="en-US" sz="36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210851" y="5625291"/>
            <a:ext cx="8723867" cy="500995"/>
          </a:xfrm>
          <a:prstGeom prst="rect">
            <a:avLst/>
          </a:prstGeom>
          <a:solidFill>
            <a:srgbClr val="F4BD22"/>
          </a:solidFill>
          <a:ln w="38100" cap="flat" cmpd="sng">
            <a:solidFill>
              <a:srgbClr val="404965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1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Verdana"/>
              </a:rPr>
              <a:t>After </a:t>
            </a:r>
            <a:r>
              <a:rPr lang="en-US" sz="1800" b="1" dirty="0" smtClean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Verdana"/>
              </a:rPr>
              <a:t>applying</a:t>
            </a:r>
            <a:r>
              <a:rPr lang="en-US" sz="1800" b="1" dirty="0" smtClean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Verdana"/>
              </a:rPr>
              <a:t> ROI</a:t>
            </a:r>
            <a:r>
              <a:rPr lang="en-US" sz="1800" b="1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Verdana"/>
              </a:rPr>
              <a:t>,</a:t>
            </a:r>
            <a:r>
              <a:rPr lang="en-US" sz="1800" b="1" dirty="0" smtClean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Verdana"/>
              </a:rPr>
              <a:t> </a:t>
            </a:r>
            <a:r>
              <a:rPr lang="en-US" sz="1800" b="1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Verdana"/>
              </a:rPr>
              <a:t>the result is </a:t>
            </a:r>
            <a:r>
              <a:rPr lang="en-US" sz="1800" b="1" dirty="0" smtClean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Verdana"/>
              </a:rPr>
              <a:t>different </a:t>
            </a:r>
            <a:r>
              <a:rPr lang="en-US" sz="1800" b="1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Verdana"/>
              </a:rPr>
              <a:t>to what we </a:t>
            </a:r>
            <a:r>
              <a:rPr lang="en-US" sz="1800" b="1" dirty="0" smtClean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Verdana"/>
              </a:rPr>
              <a:t>initially</a:t>
            </a:r>
            <a:r>
              <a:rPr lang="en-US" sz="1800" b="1" dirty="0" smtClean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Verdana"/>
              </a:rPr>
              <a:t> </a:t>
            </a:r>
            <a:r>
              <a:rPr lang="en-US" sz="1800" b="1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Verdana"/>
              </a:rPr>
              <a:t>thought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9770981-5295-4AC9-A9FC-8181052EB5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97"/>
          <a:stretch/>
        </p:blipFill>
        <p:spPr>
          <a:xfrm>
            <a:off x="1490051" y="2023827"/>
            <a:ext cx="5750741" cy="35466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582CB0B-1C41-48EA-967F-B925BB244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23" y="1287489"/>
            <a:ext cx="7903398" cy="663836"/>
          </a:xfrm>
          <a:prstGeom prst="rect">
            <a:avLst/>
          </a:prstGeom>
        </p:spPr>
      </p:pic>
      <p:sp>
        <p:nvSpPr>
          <p:cNvPr id="10" name="Shape 228"/>
          <p:cNvSpPr txBox="1"/>
          <p:nvPr/>
        </p:nvSpPr>
        <p:spPr>
          <a:xfrm>
            <a:off x="2628237" y="6346626"/>
            <a:ext cx="3889094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l" rtl="0">
              <a:spcBef>
                <a:spcPts val="0"/>
              </a:spcBef>
              <a:buClr>
                <a:schemeClr val="dk1"/>
              </a:buClr>
              <a:buSzPct val="25000"/>
              <a:buFont typeface="Verdana"/>
              <a:buNone/>
            </a:pPr>
            <a:r>
              <a:rPr lang="en-US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Overview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</a:t>
            </a:r>
            <a:r>
              <a:rPr lang="en-US" sz="14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Math</a:t>
            </a:r>
            <a:r>
              <a:rPr lang="en-US" sz="14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SQL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Results</a:t>
            </a:r>
            <a:endParaRPr lang="en-US" sz="14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53550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" name="Shape 174"/>
          <p:cNvCxnSpPr/>
          <p:nvPr/>
        </p:nvCxnSpPr>
        <p:spPr>
          <a:xfrm rot="10800000" flipH="1">
            <a:off x="135927" y="1186249"/>
            <a:ext cx="8822723" cy="12356"/>
          </a:xfrm>
          <a:prstGeom prst="straightConnector1">
            <a:avLst/>
          </a:prstGeom>
          <a:noFill/>
          <a:ln w="57150" cap="flat" cmpd="sng">
            <a:solidFill>
              <a:srgbClr val="404965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175" name="Shape 1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8075" y="84581"/>
            <a:ext cx="1258092" cy="105698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/>
          <p:nvPr/>
        </p:nvSpPr>
        <p:spPr>
          <a:xfrm>
            <a:off x="222426" y="412666"/>
            <a:ext cx="7352268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Query #</a:t>
            </a:r>
            <a:r>
              <a:rPr lang="en-US" sz="36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 </a:t>
            </a:r>
            <a:r>
              <a:rPr lang="en-US" sz="20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Final Rankings</a:t>
            </a:r>
            <a:endParaRPr lang="en-US" sz="36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210851" y="5625291"/>
            <a:ext cx="8723867" cy="500995"/>
          </a:xfrm>
          <a:prstGeom prst="rect">
            <a:avLst/>
          </a:prstGeom>
          <a:solidFill>
            <a:srgbClr val="F4BD22"/>
          </a:solidFill>
          <a:ln w="38100" cap="flat" cmpd="sng">
            <a:solidFill>
              <a:srgbClr val="404965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1" dirty="0" smtClean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Verdana"/>
              </a:rPr>
              <a:t>Final ROI rankings for each promotio</a:t>
            </a:r>
            <a:r>
              <a:rPr lang="en-US" sz="1800" b="1" dirty="0" smtClean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Verdana"/>
              </a:rPr>
              <a:t>n are now able to be determined</a:t>
            </a:r>
            <a:endParaRPr lang="en-US" sz="1800" b="1" dirty="0">
              <a:solidFill>
                <a:schemeClr val="dk1"/>
              </a:solidFill>
              <a:latin typeface="Calibri" charset="0"/>
              <a:ea typeface="Calibri" charset="0"/>
              <a:cs typeface="Calibri" charset="0"/>
              <a:sym typeface="Verdan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FCAB282-B71B-443A-8630-1EA716CF7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6346"/>
            <a:ext cx="5781920" cy="3916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0003684-5B8E-4E1B-822A-33865DDD3B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13"/>
          <a:stretch/>
        </p:blipFill>
        <p:spPr>
          <a:xfrm>
            <a:off x="5865007" y="1685397"/>
            <a:ext cx="3243286" cy="3453102"/>
          </a:xfrm>
          <a:prstGeom prst="rect">
            <a:avLst/>
          </a:prstGeom>
        </p:spPr>
      </p:pic>
      <p:sp>
        <p:nvSpPr>
          <p:cNvPr id="10" name="Shape 228"/>
          <p:cNvSpPr txBox="1"/>
          <p:nvPr/>
        </p:nvSpPr>
        <p:spPr>
          <a:xfrm>
            <a:off x="2628237" y="6346626"/>
            <a:ext cx="3889094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l" rtl="0">
              <a:spcBef>
                <a:spcPts val="0"/>
              </a:spcBef>
              <a:buClr>
                <a:schemeClr val="dk1"/>
              </a:buClr>
              <a:buSzPct val="25000"/>
              <a:buFont typeface="Verdana"/>
              <a:buNone/>
            </a:pPr>
            <a:r>
              <a:rPr lang="en-US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Overview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</a:t>
            </a:r>
            <a:r>
              <a:rPr lang="en-US" sz="14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Math</a:t>
            </a:r>
            <a:r>
              <a:rPr lang="en-US" sz="14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SQL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Results</a:t>
            </a:r>
            <a:endParaRPr lang="en-US" sz="14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8571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135927" y="1186249"/>
            <a:ext cx="8822723" cy="12356"/>
          </a:xfrm>
          <a:prstGeom prst="line">
            <a:avLst/>
          </a:prstGeom>
          <a:ln w="57150">
            <a:solidFill>
              <a:srgbClr val="4049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075" y="84581"/>
            <a:ext cx="1258218" cy="10580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2426" y="412666"/>
            <a:ext cx="7352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Verdana" charset="0"/>
                <a:ea typeface="Verdana" charset="0"/>
                <a:cs typeface="Verdana" charset="0"/>
              </a:rPr>
              <a:t>Query #3 </a:t>
            </a:r>
            <a:r>
              <a:rPr lang="en-US" sz="2400" b="1" dirty="0" smtClean="0">
                <a:latin typeface="Verdana" charset="0"/>
                <a:ea typeface="Verdana" charset="0"/>
                <a:cs typeface="Verdana" charset="0"/>
              </a:rPr>
              <a:t>Product Location</a:t>
            </a:r>
            <a:endParaRPr lang="en-US" sz="2400" b="1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0851" y="5625291"/>
            <a:ext cx="8723867" cy="500995"/>
          </a:xfrm>
          <a:prstGeom prst="rect">
            <a:avLst/>
          </a:prstGeom>
          <a:solidFill>
            <a:srgbClr val="F4BD22"/>
          </a:solidFill>
          <a:ln w="38100">
            <a:solidFill>
              <a:srgbClr val="404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Maximize revenue through optimal product in-store location </a:t>
            </a:r>
            <a:endParaRPr lang="en-US" sz="18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2198" y="1405726"/>
            <a:ext cx="859251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libri" charset="0"/>
                <a:ea typeface="Calibri" charset="0"/>
                <a:cs typeface="Calibri" charset="0"/>
              </a:rPr>
              <a:t>Purpose:</a:t>
            </a:r>
          </a:p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Determine the most profitable way to place products in the on floor locations in the store.</a:t>
            </a:r>
          </a:p>
          <a:p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000" b="1" dirty="0" smtClean="0">
                <a:latin typeface="Calibri" charset="0"/>
                <a:ea typeface="Calibri" charset="0"/>
                <a:cs typeface="Calibri" charset="0"/>
              </a:rPr>
              <a:t>Business Justification:</a:t>
            </a:r>
          </a:p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Running this query and performing the optimization allows the client to maximize profits by strategically placing products around the store, based on existing relationships between sales revenue and in-store location.</a:t>
            </a:r>
          </a:p>
          <a:p>
            <a:endParaRPr lang="en-US" sz="20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000" b="1" dirty="0" smtClean="0">
                <a:latin typeface="Calibri" charset="0"/>
                <a:ea typeface="Calibri" charset="0"/>
                <a:cs typeface="Calibri" charset="0"/>
              </a:rPr>
              <a:t>Mathematical Model:</a:t>
            </a:r>
          </a:p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Rank each in-store location’s optimal products by revenue generated, then solve a linear programming problem maximizing profit constrained by store space.</a:t>
            </a:r>
          </a:p>
          <a:p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Shape 228"/>
          <p:cNvSpPr txBox="1"/>
          <p:nvPr/>
        </p:nvSpPr>
        <p:spPr>
          <a:xfrm>
            <a:off x="2628237" y="6346626"/>
            <a:ext cx="3889094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l" rtl="0">
              <a:spcBef>
                <a:spcPts val="0"/>
              </a:spcBef>
              <a:buClr>
                <a:schemeClr val="dk1"/>
              </a:buClr>
              <a:buSzPct val="25000"/>
              <a:buFont typeface="Verdana"/>
              <a:buNone/>
            </a:pPr>
            <a:r>
              <a:rPr lang="en-US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Overview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</a:t>
            </a:r>
            <a:r>
              <a:rPr lang="en-US" sz="14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Math</a:t>
            </a:r>
            <a:r>
              <a:rPr lang="en-US" sz="14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SQL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Results</a:t>
            </a:r>
            <a:endParaRPr lang="en-US" sz="14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05D81-D22C-7F45-A056-1EBD7C67CE3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47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135927" y="1186249"/>
            <a:ext cx="8822723" cy="12356"/>
          </a:xfrm>
          <a:prstGeom prst="line">
            <a:avLst/>
          </a:prstGeom>
          <a:ln w="57150">
            <a:solidFill>
              <a:srgbClr val="4049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075" y="84581"/>
            <a:ext cx="1258218" cy="10580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2426" y="412666"/>
            <a:ext cx="73522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Verdana" charset="0"/>
                <a:ea typeface="Verdana" charset="0"/>
                <a:cs typeface="Verdana" charset="0"/>
              </a:rPr>
              <a:t>Query #3 </a:t>
            </a:r>
            <a:r>
              <a:rPr lang="en-US" sz="2400" b="1" dirty="0" smtClean="0">
                <a:latin typeface="Verdana" charset="0"/>
                <a:ea typeface="Verdana" charset="0"/>
                <a:cs typeface="Verdana" charset="0"/>
              </a:rPr>
              <a:t>AMPL Model</a:t>
            </a:r>
            <a:endParaRPr lang="en-US" sz="2400" b="1" dirty="0" smtClean="0">
              <a:latin typeface="Verdana" charset="0"/>
              <a:ea typeface="Verdana" charset="0"/>
              <a:cs typeface="Verdana" charset="0"/>
            </a:endParaRPr>
          </a:p>
          <a:p>
            <a:r>
              <a:rPr lang="en-US" sz="3600" b="1" dirty="0" smtClean="0">
                <a:latin typeface="Verdana" charset="0"/>
                <a:ea typeface="Verdana" charset="0"/>
                <a:cs typeface="Verdana" charset="0"/>
              </a:rPr>
              <a:t> </a:t>
            </a:r>
            <a:endParaRPr lang="en-US" sz="3600" b="1" dirty="0"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12" name="Picture 11" descr="Screen Shot 2017-11-29 at 5.00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59" y="1563150"/>
            <a:ext cx="9003541" cy="192933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6083" y="3702477"/>
            <a:ext cx="8712292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Calibri" charset="0"/>
                <a:ea typeface="Calibri" charset="0"/>
                <a:cs typeface="Calibri" charset="0"/>
              </a:rPr>
              <a:t>Objective: </a:t>
            </a:r>
          </a:p>
          <a:p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Maximizes </a:t>
            </a:r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the total revenue across all locations in the store</a:t>
            </a:r>
          </a:p>
          <a:p>
            <a:r>
              <a:rPr lang="en-US" sz="1800" b="1" dirty="0" smtClean="0">
                <a:latin typeface="Calibri" charset="0"/>
                <a:ea typeface="Calibri" charset="0"/>
                <a:cs typeface="Calibri" charset="0"/>
              </a:rPr>
              <a:t>Constraints: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A product can only be in one location at a time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A location can have at most three products placed in it</a:t>
            </a:r>
          </a:p>
          <a:p>
            <a:r>
              <a:rPr lang="en-US" sz="1800" b="1" dirty="0" smtClean="0">
                <a:latin typeface="Calibri" charset="0"/>
                <a:ea typeface="Calibri" charset="0"/>
                <a:cs typeface="Calibri" charset="0"/>
              </a:rPr>
              <a:t>Output: </a:t>
            </a:r>
          </a:p>
          <a:p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Returns </a:t>
            </a:r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a binary variable for each product-location pair, indicating whether or not the product is placed there</a:t>
            </a:r>
          </a:p>
          <a:p>
            <a:endParaRPr lang="en-US" dirty="0"/>
          </a:p>
        </p:txBody>
      </p:sp>
      <p:sp>
        <p:nvSpPr>
          <p:cNvPr id="11" name="Shape 228"/>
          <p:cNvSpPr txBox="1"/>
          <p:nvPr/>
        </p:nvSpPr>
        <p:spPr>
          <a:xfrm>
            <a:off x="2628237" y="6346626"/>
            <a:ext cx="3889094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l" rtl="0">
              <a:spcBef>
                <a:spcPts val="0"/>
              </a:spcBef>
              <a:buClr>
                <a:schemeClr val="dk1"/>
              </a:buClr>
              <a:buSzPct val="25000"/>
              <a:buFont typeface="Verdana"/>
              <a:buNone/>
            </a:pPr>
            <a:r>
              <a:rPr lang="en-US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Overview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Math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SQL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Results</a:t>
            </a:r>
            <a:endParaRPr lang="en-US" sz="14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80005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135927" y="1186249"/>
            <a:ext cx="8822723" cy="12356"/>
          </a:xfrm>
          <a:prstGeom prst="line">
            <a:avLst/>
          </a:prstGeom>
          <a:ln w="57150">
            <a:solidFill>
              <a:srgbClr val="4049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075" y="84581"/>
            <a:ext cx="1258218" cy="10580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2426" y="412666"/>
            <a:ext cx="73522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Verdana" charset="0"/>
                <a:ea typeface="Verdana" charset="0"/>
                <a:cs typeface="Verdana" charset="0"/>
              </a:rPr>
              <a:t>Query #3 </a:t>
            </a:r>
            <a:r>
              <a:rPr lang="en-US" sz="2400" b="1" dirty="0" smtClean="0">
                <a:latin typeface="Verdana" charset="0"/>
                <a:ea typeface="Verdana" charset="0"/>
                <a:cs typeface="Verdana" charset="0"/>
              </a:rPr>
              <a:t>SQL</a:t>
            </a:r>
            <a:endParaRPr lang="en-US" sz="2400" b="1" dirty="0" smtClean="0">
              <a:latin typeface="Verdana" charset="0"/>
              <a:ea typeface="Verdana" charset="0"/>
              <a:cs typeface="Verdana" charset="0"/>
            </a:endParaRPr>
          </a:p>
          <a:p>
            <a:endParaRPr lang="en-US" sz="3600" b="1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2426" y="1115862"/>
            <a:ext cx="8308681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u="sng" dirty="0" smtClean="0"/>
          </a:p>
          <a:p>
            <a:r>
              <a:rPr lang="en-US" sz="1600" b="1" dirty="0" smtClean="0">
                <a:latin typeface="Calibri" charset="0"/>
                <a:ea typeface="Calibri" charset="0"/>
                <a:cs typeface="Calibri" charset="0"/>
              </a:rPr>
              <a:t>1.) Determine </a:t>
            </a:r>
            <a:r>
              <a:rPr lang="en-US" sz="1600" b="1" dirty="0" smtClean="0">
                <a:latin typeface="Calibri" charset="0"/>
                <a:ea typeface="Calibri" charset="0"/>
                <a:cs typeface="Calibri" charset="0"/>
              </a:rPr>
              <a:t>the Top 10 products for each on floor </a:t>
            </a:r>
            <a:r>
              <a:rPr lang="en-US" sz="1600" b="1" dirty="0" smtClean="0">
                <a:latin typeface="Calibri" charset="0"/>
                <a:ea typeface="Calibri" charset="0"/>
                <a:cs typeface="Calibri" charset="0"/>
              </a:rPr>
              <a:t>location:</a:t>
            </a:r>
          </a:p>
          <a:p>
            <a:endParaRPr lang="en-US" sz="1600" b="1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SELECT TOP 10 </a:t>
            </a:r>
            <a:r>
              <a:rPr lang="en-US" sz="1600" dirty="0" err="1" smtClean="0">
                <a:latin typeface="Calibri" charset="0"/>
                <a:ea typeface="Calibri" charset="0"/>
                <a:cs typeface="Calibri" charset="0"/>
              </a:rPr>
              <a:t>dh.ON_floor_location_ID</a:t>
            </a:r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 AS </a:t>
            </a:r>
            <a:r>
              <a:rPr lang="en-US" sz="1600" dirty="0" err="1" smtClean="0">
                <a:latin typeface="Calibri" charset="0"/>
                <a:ea typeface="Calibri" charset="0"/>
                <a:cs typeface="Calibri" charset="0"/>
              </a:rPr>
              <a:t>Floor_Location</a:t>
            </a:r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sz="1600" dirty="0" err="1" smtClean="0">
                <a:latin typeface="Calibri" charset="0"/>
                <a:ea typeface="Calibri" charset="0"/>
                <a:cs typeface="Calibri" charset="0"/>
              </a:rPr>
              <a:t>dh.SKU</a:t>
            </a:r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 AS Product, AVG(</a:t>
            </a:r>
            <a:r>
              <a:rPr lang="en-US" sz="1600" dirty="0" err="1" smtClean="0">
                <a:latin typeface="Calibri" charset="0"/>
                <a:ea typeface="Calibri" charset="0"/>
                <a:cs typeface="Calibri" charset="0"/>
              </a:rPr>
              <a:t>tp.quantity</a:t>
            </a:r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 * </a:t>
            </a:r>
            <a:r>
              <a:rPr lang="en-US" sz="1600" dirty="0" err="1" smtClean="0">
                <a:latin typeface="Calibri" charset="0"/>
                <a:ea typeface="Calibri" charset="0"/>
                <a:cs typeface="Calibri" charset="0"/>
              </a:rPr>
              <a:t>m.price</a:t>
            </a:r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) AS Revenue</a:t>
            </a:r>
          </a:p>
          <a:p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FROM </a:t>
            </a:r>
            <a:r>
              <a:rPr lang="en-US" sz="1600" dirty="0" err="1" smtClean="0">
                <a:latin typeface="Calibri" charset="0"/>
                <a:ea typeface="Calibri" charset="0"/>
                <a:cs typeface="Calibri" charset="0"/>
              </a:rPr>
              <a:t>Display_History</a:t>
            </a:r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 AS dh, </a:t>
            </a:r>
            <a:r>
              <a:rPr lang="en-US" sz="1600" dirty="0" err="1" smtClean="0">
                <a:latin typeface="Calibri" charset="0"/>
                <a:ea typeface="Calibri" charset="0"/>
                <a:cs typeface="Calibri" charset="0"/>
              </a:rPr>
              <a:t>Display_History_Dates</a:t>
            </a:r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 AS </a:t>
            </a:r>
            <a:r>
              <a:rPr lang="en-US" sz="1600" dirty="0" err="1" smtClean="0">
                <a:latin typeface="Calibri" charset="0"/>
                <a:ea typeface="Calibri" charset="0"/>
                <a:cs typeface="Calibri" charset="0"/>
              </a:rPr>
              <a:t>dhd</a:t>
            </a:r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, Merchandise AS m, </a:t>
            </a:r>
            <a:r>
              <a:rPr lang="en-US" sz="1600" dirty="0" err="1" smtClean="0">
                <a:latin typeface="Calibri" charset="0"/>
                <a:ea typeface="Calibri" charset="0"/>
                <a:cs typeface="Calibri" charset="0"/>
              </a:rPr>
              <a:t>On_Floor</a:t>
            </a:r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 AS f, [Transaction] AS t, </a:t>
            </a:r>
            <a:r>
              <a:rPr lang="en-US" sz="1600" dirty="0" err="1" smtClean="0">
                <a:latin typeface="Calibri" charset="0"/>
                <a:ea typeface="Calibri" charset="0"/>
                <a:cs typeface="Calibri" charset="0"/>
              </a:rPr>
              <a:t>Transaction_Products</a:t>
            </a:r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 AS </a:t>
            </a:r>
            <a:r>
              <a:rPr lang="en-US" sz="1600" dirty="0" err="1" smtClean="0">
                <a:latin typeface="Calibri" charset="0"/>
                <a:ea typeface="Calibri" charset="0"/>
                <a:cs typeface="Calibri" charset="0"/>
              </a:rPr>
              <a:t>tp</a:t>
            </a:r>
            <a:endParaRPr lang="en-US" sz="16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WHERE </a:t>
            </a:r>
            <a:r>
              <a:rPr lang="en-US" sz="1600" dirty="0" err="1" smtClean="0">
                <a:latin typeface="Calibri" charset="0"/>
                <a:ea typeface="Calibri" charset="0"/>
                <a:cs typeface="Calibri" charset="0"/>
              </a:rPr>
              <a:t>dh.ON_floor_location_ID</a:t>
            </a:r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 = 3</a:t>
            </a:r>
          </a:p>
          <a:p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AND </a:t>
            </a:r>
            <a:r>
              <a:rPr lang="en-US" sz="1600" dirty="0" err="1" smtClean="0">
                <a:latin typeface="Calibri" charset="0"/>
                <a:ea typeface="Calibri" charset="0"/>
                <a:cs typeface="Calibri" charset="0"/>
              </a:rPr>
              <a:t>dh.HID</a:t>
            </a:r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 = </a:t>
            </a:r>
            <a:r>
              <a:rPr lang="en-US" sz="1600" dirty="0" err="1" smtClean="0">
                <a:latin typeface="Calibri" charset="0"/>
                <a:ea typeface="Calibri" charset="0"/>
                <a:cs typeface="Calibri" charset="0"/>
              </a:rPr>
              <a:t>dhd.HID</a:t>
            </a:r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AND </a:t>
            </a:r>
            <a:r>
              <a:rPr lang="en-US" sz="1600" dirty="0" err="1" smtClean="0">
                <a:latin typeface="Calibri" charset="0"/>
                <a:ea typeface="Calibri" charset="0"/>
                <a:cs typeface="Calibri" charset="0"/>
              </a:rPr>
              <a:t>dh.SKU</a:t>
            </a:r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 = </a:t>
            </a:r>
            <a:r>
              <a:rPr lang="en-US" sz="1600" dirty="0" err="1" smtClean="0">
                <a:latin typeface="Calibri" charset="0"/>
                <a:ea typeface="Calibri" charset="0"/>
                <a:cs typeface="Calibri" charset="0"/>
              </a:rPr>
              <a:t>tp.SKU</a:t>
            </a:r>
            <a:endParaRPr lang="en-US" sz="16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AND </a:t>
            </a:r>
            <a:r>
              <a:rPr lang="en-US" sz="1600" dirty="0" err="1" smtClean="0">
                <a:latin typeface="Calibri" charset="0"/>
                <a:ea typeface="Calibri" charset="0"/>
                <a:cs typeface="Calibri" charset="0"/>
              </a:rPr>
              <a:t>m.SKU</a:t>
            </a:r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 = </a:t>
            </a:r>
            <a:r>
              <a:rPr lang="en-US" sz="1600" dirty="0" err="1" smtClean="0">
                <a:latin typeface="Calibri" charset="0"/>
                <a:ea typeface="Calibri" charset="0"/>
                <a:cs typeface="Calibri" charset="0"/>
              </a:rPr>
              <a:t>tp.SKU</a:t>
            </a:r>
            <a:endParaRPr lang="en-US" sz="16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AND </a:t>
            </a:r>
            <a:r>
              <a:rPr lang="en-US" sz="1600" dirty="0" err="1" smtClean="0">
                <a:latin typeface="Calibri" charset="0"/>
                <a:ea typeface="Calibri" charset="0"/>
                <a:cs typeface="Calibri" charset="0"/>
              </a:rPr>
              <a:t>tp.TID</a:t>
            </a:r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 = </a:t>
            </a:r>
            <a:r>
              <a:rPr lang="en-US" sz="1600" dirty="0" err="1" smtClean="0">
                <a:latin typeface="Calibri" charset="0"/>
                <a:ea typeface="Calibri" charset="0"/>
                <a:cs typeface="Calibri" charset="0"/>
              </a:rPr>
              <a:t>t.TID</a:t>
            </a:r>
            <a:endParaRPr lang="en-US" sz="16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AND </a:t>
            </a:r>
            <a:r>
              <a:rPr lang="en-US" sz="1600" dirty="0" err="1" smtClean="0">
                <a:latin typeface="Calibri" charset="0"/>
                <a:ea typeface="Calibri" charset="0"/>
                <a:cs typeface="Calibri" charset="0"/>
              </a:rPr>
              <a:t>t.date</a:t>
            </a:r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 between </a:t>
            </a:r>
            <a:r>
              <a:rPr lang="en-US" sz="1600" dirty="0" err="1" smtClean="0">
                <a:latin typeface="Calibri" charset="0"/>
                <a:ea typeface="Calibri" charset="0"/>
                <a:cs typeface="Calibri" charset="0"/>
              </a:rPr>
              <a:t>dhd.Date_Start</a:t>
            </a:r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en-US" sz="1600" dirty="0" err="1" smtClean="0">
                <a:latin typeface="Calibri" charset="0"/>
                <a:ea typeface="Calibri" charset="0"/>
                <a:cs typeface="Calibri" charset="0"/>
              </a:rPr>
              <a:t>dhd.Date_End</a:t>
            </a:r>
            <a:endParaRPr lang="en-US" sz="16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GROUP BY </a:t>
            </a:r>
            <a:r>
              <a:rPr lang="en-US" sz="1600" dirty="0" err="1" smtClean="0">
                <a:latin typeface="Calibri" charset="0"/>
                <a:ea typeface="Calibri" charset="0"/>
                <a:cs typeface="Calibri" charset="0"/>
              </a:rPr>
              <a:t>dh.SKU</a:t>
            </a:r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sz="1600" dirty="0" err="1" smtClean="0">
                <a:latin typeface="Calibri" charset="0"/>
                <a:ea typeface="Calibri" charset="0"/>
                <a:cs typeface="Calibri" charset="0"/>
              </a:rPr>
              <a:t>dh.ON_floor_location_ID</a:t>
            </a:r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;</a:t>
            </a:r>
          </a:p>
          <a:p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endParaRPr lang="en-US" sz="1600" dirty="0" smtClean="0">
              <a:latin typeface="Calibri" charset="0"/>
              <a:ea typeface="Calibri" charset="0"/>
              <a:cs typeface="Calibri" charset="0"/>
            </a:endParaRPr>
          </a:p>
          <a:p>
            <a:endParaRPr lang="en-US" sz="16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1600" b="1" dirty="0" smtClean="0">
                <a:latin typeface="Calibri" charset="0"/>
                <a:ea typeface="Calibri" charset="0"/>
                <a:cs typeface="Calibri" charset="0"/>
              </a:rPr>
              <a:t>2.) Extract </a:t>
            </a:r>
            <a:r>
              <a:rPr lang="en-US" sz="1600" b="1" dirty="0" smtClean="0">
                <a:latin typeface="Calibri" charset="0"/>
                <a:ea typeface="Calibri" charset="0"/>
                <a:cs typeface="Calibri" charset="0"/>
              </a:rPr>
              <a:t>the prices of each </a:t>
            </a:r>
            <a:r>
              <a:rPr lang="en-US" sz="1600" b="1" dirty="0" smtClean="0">
                <a:latin typeface="Calibri" charset="0"/>
                <a:ea typeface="Calibri" charset="0"/>
                <a:cs typeface="Calibri" charset="0"/>
              </a:rPr>
              <a:t>product:</a:t>
            </a:r>
          </a:p>
          <a:p>
            <a:endParaRPr lang="en-US" sz="1600" b="1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SELECT SKU AS Product, price AS </a:t>
            </a:r>
            <a:r>
              <a:rPr lang="en-US" sz="1600" dirty="0" err="1" smtClean="0">
                <a:latin typeface="Calibri" charset="0"/>
                <a:ea typeface="Calibri" charset="0"/>
                <a:cs typeface="Calibri" charset="0"/>
              </a:rPr>
              <a:t>Product_Price</a:t>
            </a:r>
            <a:endParaRPr lang="en-US" sz="16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FROM Merchandise</a:t>
            </a:r>
            <a:r>
              <a:rPr lang="en-US" sz="1600" u="sng" dirty="0" smtClean="0">
                <a:latin typeface="Calibri" charset="0"/>
                <a:ea typeface="Calibri" charset="0"/>
                <a:cs typeface="Calibri" charset="0"/>
              </a:rPr>
              <a:t>;</a:t>
            </a:r>
          </a:p>
          <a:p>
            <a:endParaRPr lang="en-US" sz="1600" u="sng" dirty="0" smtClean="0">
              <a:latin typeface="Calibri" charset="0"/>
              <a:ea typeface="Calibri" charset="0"/>
              <a:cs typeface="Calibri" charset="0"/>
            </a:endParaRPr>
          </a:p>
          <a:p>
            <a:endParaRPr lang="en-US" sz="1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Shape 228"/>
          <p:cNvSpPr txBox="1"/>
          <p:nvPr/>
        </p:nvSpPr>
        <p:spPr>
          <a:xfrm>
            <a:off x="2628237" y="6346626"/>
            <a:ext cx="3889094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l" rtl="0">
              <a:spcBef>
                <a:spcPts val="0"/>
              </a:spcBef>
              <a:buClr>
                <a:schemeClr val="dk1"/>
              </a:buClr>
              <a:buSzPct val="25000"/>
              <a:buFont typeface="Verdana"/>
              <a:buNone/>
            </a:pPr>
            <a:r>
              <a:rPr lang="en-US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Overview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</a:t>
            </a:r>
            <a:r>
              <a:rPr lang="en-US" sz="14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Math</a:t>
            </a:r>
            <a:r>
              <a:rPr lang="en-US" sz="14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</a:t>
            </a:r>
            <a:r>
              <a:rPr lang="en-US" sz="14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4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SQL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Results</a:t>
            </a:r>
            <a:endParaRPr lang="en-US" sz="14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75575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135927" y="1186249"/>
            <a:ext cx="8822723" cy="12356"/>
          </a:xfrm>
          <a:prstGeom prst="line">
            <a:avLst/>
          </a:prstGeom>
          <a:ln w="57150">
            <a:solidFill>
              <a:srgbClr val="4049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075" y="84581"/>
            <a:ext cx="1258218" cy="10580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2426" y="412666"/>
            <a:ext cx="73522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Verdana" charset="0"/>
                <a:ea typeface="Verdana" charset="0"/>
                <a:cs typeface="Verdana" charset="0"/>
              </a:rPr>
              <a:t>Query #3 </a:t>
            </a:r>
            <a:r>
              <a:rPr lang="en-US" sz="2400" b="1" dirty="0" smtClean="0">
                <a:latin typeface="Verdana" charset="0"/>
                <a:ea typeface="Verdana" charset="0"/>
                <a:cs typeface="Verdana" charset="0"/>
              </a:rPr>
              <a:t>Data Output</a:t>
            </a:r>
            <a:endParaRPr lang="en-US" sz="2400" b="1" dirty="0" smtClean="0">
              <a:latin typeface="Verdana" charset="0"/>
              <a:ea typeface="Verdana" charset="0"/>
              <a:cs typeface="Verdana" charset="0"/>
            </a:endParaRPr>
          </a:p>
          <a:p>
            <a:endParaRPr lang="en-US" sz="3600" b="1" dirty="0"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10" name="Picture 9" descr="Screen Shot 2017-11-29 at 5.24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81" y="2954140"/>
            <a:ext cx="4368800" cy="2489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9941" y="1508445"/>
            <a:ext cx="5354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AMPL output for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the first 10 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products reveals: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30311" y="5602880"/>
            <a:ext cx="39533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Each</a:t>
            </a:r>
            <a:r>
              <a:rPr lang="en-US" sz="1800" b="1" dirty="0">
                <a:latin typeface="Calibri" charset="0"/>
                <a:ea typeface="Calibri" charset="0"/>
                <a:cs typeface="Calibri" charset="0"/>
              </a:rPr>
              <a:t> row 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represents a different product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930869" y="3961699"/>
            <a:ext cx="238631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Each </a:t>
            </a:r>
            <a:r>
              <a:rPr lang="en-US" sz="1800" b="1" dirty="0">
                <a:latin typeface="Calibri" charset="0"/>
                <a:ea typeface="Calibri" charset="0"/>
                <a:cs typeface="Calibri" charset="0"/>
              </a:rPr>
              <a:t>column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 represents a different in store location</a:t>
            </a:r>
          </a:p>
          <a:p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734096" y="2068095"/>
            <a:ext cx="296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1</a:t>
            </a:r>
            <a:endParaRPr lang="en-US" sz="2800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197738" y="2329705"/>
            <a:ext cx="1171976" cy="0"/>
          </a:xfrm>
          <a:prstGeom prst="straightConnector1">
            <a:avLst/>
          </a:prstGeom>
          <a:ln w="38100">
            <a:solidFill>
              <a:srgbClr val="FFC6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69714" y="1977029"/>
            <a:ext cx="2240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latin typeface="Calibri" charset="0"/>
                <a:ea typeface="Calibri" charset="0"/>
                <a:cs typeface="Calibri" charset="0"/>
              </a:rPr>
              <a:t>Product should be placed in this floor location</a:t>
            </a:r>
            <a:endParaRPr lang="en-US" sz="1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50165" y="2064606"/>
            <a:ext cx="296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0</a:t>
            </a:r>
            <a:endParaRPr lang="en-US" sz="2800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213807" y="2326216"/>
            <a:ext cx="1171976" cy="0"/>
          </a:xfrm>
          <a:prstGeom prst="straightConnector1">
            <a:avLst/>
          </a:prstGeom>
          <a:ln w="38100">
            <a:solidFill>
              <a:srgbClr val="FFC6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003564" y="2154843"/>
            <a:ext cx="224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smtClean="0">
                <a:latin typeface="Calibri" charset="0"/>
                <a:ea typeface="Calibri" charset="0"/>
                <a:cs typeface="Calibri" charset="0"/>
              </a:rPr>
              <a:t>Otherwise</a:t>
            </a:r>
            <a:endParaRPr lang="en-US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0" name="Shape 228"/>
          <p:cNvSpPr txBox="1"/>
          <p:nvPr/>
        </p:nvSpPr>
        <p:spPr>
          <a:xfrm>
            <a:off x="2628237" y="6346626"/>
            <a:ext cx="3889094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l" rtl="0">
              <a:spcBef>
                <a:spcPts val="0"/>
              </a:spcBef>
              <a:buClr>
                <a:schemeClr val="dk1"/>
              </a:buClr>
              <a:buSzPct val="25000"/>
              <a:buFont typeface="Verdana"/>
              <a:buNone/>
            </a:pPr>
            <a:r>
              <a:rPr lang="en-US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Overview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</a:t>
            </a:r>
            <a:r>
              <a:rPr lang="en-US" sz="14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Math</a:t>
            </a:r>
            <a:r>
              <a:rPr lang="en-US" sz="14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SQL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Results</a:t>
            </a:r>
            <a:endParaRPr lang="en-US" sz="14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87466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135927" y="1186249"/>
            <a:ext cx="8822723" cy="12356"/>
          </a:xfrm>
          <a:prstGeom prst="line">
            <a:avLst/>
          </a:prstGeom>
          <a:ln w="57150">
            <a:solidFill>
              <a:srgbClr val="4049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075" y="84581"/>
            <a:ext cx="1258218" cy="10580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2426" y="412666"/>
            <a:ext cx="7352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Verdana" charset="0"/>
                <a:ea typeface="Verdana" charset="0"/>
                <a:cs typeface="Verdana" charset="0"/>
              </a:rPr>
              <a:t>Query #3 </a:t>
            </a:r>
            <a:r>
              <a:rPr lang="en-US" sz="2400" b="1" dirty="0" smtClean="0">
                <a:latin typeface="Verdana" charset="0"/>
                <a:ea typeface="Verdana" charset="0"/>
                <a:cs typeface="Verdana" charset="0"/>
              </a:rPr>
              <a:t>Product Location</a:t>
            </a:r>
            <a:endParaRPr lang="en-US" sz="2400" b="1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0851" y="5625291"/>
            <a:ext cx="8723867" cy="500995"/>
          </a:xfrm>
          <a:prstGeom prst="rect">
            <a:avLst/>
          </a:prstGeom>
          <a:solidFill>
            <a:srgbClr val="F4BD22"/>
          </a:solidFill>
          <a:ln w="38100">
            <a:solidFill>
              <a:srgbClr val="404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The optimal product locations were determined with </a:t>
            </a:r>
            <a:r>
              <a:rPr lang="en-US" sz="1800" b="1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AMPL</a:t>
            </a:r>
            <a:endParaRPr lang="en-US" sz="18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2" name="Picture 11" descr="floor 1 (1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27" y="2765283"/>
            <a:ext cx="4245271" cy="2494327"/>
          </a:xfrm>
          <a:prstGeom prst="rect">
            <a:avLst/>
          </a:prstGeom>
        </p:spPr>
      </p:pic>
      <p:pic>
        <p:nvPicPr>
          <p:cNvPr id="13" name="Picture 12" descr="floor 2 (2)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339" y="2765283"/>
            <a:ext cx="4258311" cy="251669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73211" y="2395951"/>
            <a:ext cx="255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Floor </a:t>
            </a:r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1</a:t>
            </a:r>
            <a:endParaRPr lang="en-US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3564" y="1511960"/>
            <a:ext cx="7620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Yellow circled numbers represent the </a:t>
            </a:r>
            <a:r>
              <a:rPr lang="en-US" sz="2000" b="1" dirty="0" smtClean="0">
                <a:latin typeface="Calibri" charset="0"/>
                <a:ea typeface="Calibri" charset="0"/>
                <a:cs typeface="Calibri" charset="0"/>
              </a:rPr>
              <a:t>optimal product placement 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for each product in 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each of the 10 locations in the store.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53518" y="2392387"/>
            <a:ext cx="255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smtClean="0">
                <a:latin typeface="Calibri" charset="0"/>
                <a:ea typeface="Calibri" charset="0"/>
                <a:cs typeface="Calibri" charset="0"/>
              </a:rPr>
              <a:t>Floor </a:t>
            </a:r>
            <a:r>
              <a:rPr lang="en-US" sz="1800" smtClean="0">
                <a:latin typeface="Calibri" charset="0"/>
                <a:ea typeface="Calibri" charset="0"/>
                <a:cs typeface="Calibri" charset="0"/>
              </a:rPr>
              <a:t>2</a:t>
            </a:r>
            <a:endParaRPr lang="en-US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Shape 228"/>
          <p:cNvSpPr txBox="1"/>
          <p:nvPr/>
        </p:nvSpPr>
        <p:spPr>
          <a:xfrm>
            <a:off x="2628237" y="6346626"/>
            <a:ext cx="3889094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l" rtl="0">
              <a:spcBef>
                <a:spcPts val="0"/>
              </a:spcBef>
              <a:buClr>
                <a:schemeClr val="dk1"/>
              </a:buClr>
              <a:buSzPct val="25000"/>
              <a:buFont typeface="Verdana"/>
              <a:buNone/>
            </a:pPr>
            <a:r>
              <a:rPr lang="en-US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Overview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Math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SQL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Results</a:t>
            </a:r>
            <a:endParaRPr lang="en-US" sz="14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98994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Shape 223"/>
          <p:cNvCxnSpPr/>
          <p:nvPr/>
        </p:nvCxnSpPr>
        <p:spPr>
          <a:xfrm rot="10800000" flipH="1">
            <a:off x="135927" y="1186249"/>
            <a:ext cx="8822723" cy="12356"/>
          </a:xfrm>
          <a:prstGeom prst="straightConnector1">
            <a:avLst/>
          </a:prstGeom>
          <a:noFill/>
          <a:ln w="57150" cap="flat" cmpd="sng">
            <a:solidFill>
              <a:srgbClr val="404965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224" name="Shape 2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8075" y="84581"/>
            <a:ext cx="1257966" cy="105593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/>
        </p:nvSpPr>
        <p:spPr>
          <a:xfrm>
            <a:off x="222426" y="412666"/>
            <a:ext cx="7352268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Query #4 </a:t>
            </a:r>
            <a:r>
              <a:rPr lang="en-US" sz="20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Customer Behavior </a:t>
            </a:r>
            <a:r>
              <a:rPr lang="en-US" sz="20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Prediction</a:t>
            </a:r>
          </a:p>
          <a:p>
            <a:pPr marL="0" marR="0" lvl="0" indent="-5715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36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210851" y="5625291"/>
            <a:ext cx="8723867" cy="500995"/>
          </a:xfrm>
          <a:prstGeom prst="rect">
            <a:avLst/>
          </a:prstGeom>
          <a:solidFill>
            <a:srgbClr val="FFC623"/>
          </a:solidFill>
          <a:ln w="38100" cap="flat" cmpd="sng">
            <a:solidFill>
              <a:srgbClr val="404965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5400" algn="ctr" rtl="0">
              <a:spcBef>
                <a:spcPts val="0"/>
              </a:spcBef>
              <a:buClr>
                <a:schemeClr val="dk1"/>
              </a:buClr>
              <a:buSzPct val="25000"/>
              <a:buFont typeface="Verdana"/>
              <a:buNone/>
            </a:pPr>
            <a:r>
              <a:rPr lang="en-US" sz="1800" b="1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Verdana"/>
              </a:rPr>
              <a:t>Implement more efficient marketing strategy based on customer behavior</a:t>
            </a:r>
          </a:p>
        </p:txBody>
      </p:sp>
      <p:sp>
        <p:nvSpPr>
          <p:cNvPr id="228" name="Shape 228"/>
          <p:cNvSpPr txBox="1"/>
          <p:nvPr/>
        </p:nvSpPr>
        <p:spPr>
          <a:xfrm>
            <a:off x="2701774" y="6356351"/>
            <a:ext cx="3889094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l" rtl="0">
              <a:spcBef>
                <a:spcPts val="0"/>
              </a:spcBef>
              <a:buClr>
                <a:schemeClr val="dk1"/>
              </a:buClr>
              <a:buSzPct val="25000"/>
              <a:buFont typeface="Verdana"/>
              <a:buNone/>
            </a:pPr>
            <a:r>
              <a:rPr lang="en-US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Overview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Math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SQL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Results</a:t>
            </a:r>
            <a:endParaRPr lang="en-US" sz="14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9" name="Shape 229"/>
          <p:cNvSpPr txBox="1"/>
          <p:nvPr/>
        </p:nvSpPr>
        <p:spPr>
          <a:xfrm>
            <a:off x="478278" y="1594469"/>
            <a:ext cx="8037071" cy="9233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Purpose: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out </a:t>
            </a:r>
            <a:r>
              <a:rPr lang="en-US" altLang="zh-CN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zh-CN" alt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</a:t>
            </a:r>
            <a:r>
              <a:rPr lang="zh-CN" alt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zh-CN" alt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products</a:t>
            </a:r>
            <a:r>
              <a:rPr lang="zh-CN" alt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</a:t>
            </a:r>
            <a:r>
              <a:rPr lang="zh-CN" alt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</a:t>
            </a:r>
            <a:r>
              <a:rPr lang="zh-CN" alt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likely</a:t>
            </a:r>
            <a:r>
              <a:rPr lang="zh-CN" alt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</a:t>
            </a:r>
            <a:r>
              <a:rPr lang="zh-CN" alt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</a:t>
            </a:r>
            <a:r>
              <a:rPr lang="zh-CN" alt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purchased</a:t>
            </a:r>
            <a:r>
              <a:rPr lang="zh-CN" alt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</a:t>
            </a:r>
            <a:r>
              <a:rPr lang="zh-CN" alt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</a:t>
            </a:r>
            <a:r>
              <a:rPr lang="zh-CN" alt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customers,</a:t>
            </a:r>
            <a:r>
              <a:rPr lang="zh-CN" alt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during</a:t>
            </a:r>
            <a:r>
              <a:rPr lang="zh-CN" alt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both</a:t>
            </a:r>
            <a:r>
              <a:rPr lang="zh-CN" alt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special</a:t>
            </a:r>
            <a:r>
              <a:rPr lang="zh-CN" alt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zh-CN" alt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</a:t>
            </a:r>
            <a:r>
              <a:rPr lang="en-US" altLang="zh-C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altLang="zh-CN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special</a:t>
            </a:r>
            <a:r>
              <a:rPr lang="zh-CN" alt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event</a:t>
            </a:r>
            <a:r>
              <a:rPr lang="zh-CN" alt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periods</a:t>
            </a:r>
            <a:endParaRPr lang="en-US"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Shape 230"/>
          <p:cNvSpPr txBox="1"/>
          <p:nvPr/>
        </p:nvSpPr>
        <p:spPr>
          <a:xfrm>
            <a:off x="478279" y="2809928"/>
            <a:ext cx="8336084" cy="9233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Justification: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Cal Student Store can </a:t>
            </a:r>
            <a:r>
              <a:rPr lang="en-US" altLang="zh-CN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</a:t>
            </a:r>
            <a:r>
              <a:rPr lang="zh-CN" alt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</a:t>
            </a:r>
            <a:r>
              <a:rPr lang="en-US" altLang="zh-CN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products</a:t>
            </a:r>
            <a:r>
              <a:rPr lang="zh-CN" alt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</a:t>
            </a:r>
            <a:r>
              <a:rPr lang="zh-CN" alt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their</a:t>
            </a:r>
            <a:r>
              <a:rPr lang="zh-CN" alt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promotional</a:t>
            </a:r>
            <a:r>
              <a:rPr lang="zh-CN" alt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emails,</a:t>
            </a:r>
            <a:r>
              <a:rPr lang="zh-CN" alt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depending</a:t>
            </a:r>
            <a:r>
              <a:rPr lang="zh-CN" alt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zh-CN" alt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</a:t>
            </a:r>
            <a:r>
              <a:rPr lang="zh-CN" alt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</a:t>
            </a:r>
            <a:r>
              <a:rPr lang="zh-CN" alt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characteristics,</a:t>
            </a:r>
            <a:r>
              <a:rPr lang="zh-CN" alt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</a:t>
            </a:r>
            <a:r>
              <a:rPr lang="zh-CN" alt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increase</a:t>
            </a:r>
            <a:r>
              <a:rPr lang="zh-CN" alt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sales</a:t>
            </a:r>
            <a:endParaRPr lang="en-US"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Shape 231"/>
          <p:cNvSpPr txBox="1"/>
          <p:nvPr/>
        </p:nvSpPr>
        <p:spPr>
          <a:xfrm>
            <a:off x="478279" y="4109566"/>
            <a:ext cx="8037070" cy="9233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Mathematical Model: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</a:t>
            </a:r>
            <a:r>
              <a:rPr lang="en-US" altLang="zh-CN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</a:t>
            </a:r>
            <a:r>
              <a:rPr 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r>
              <a:rPr lang="zh-CN" alt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algorithms</a:t>
            </a:r>
            <a:r>
              <a:rPr lang="zh-CN" alt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such</a:t>
            </a:r>
            <a:r>
              <a:rPr lang="zh-CN" alt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</a:t>
            </a:r>
            <a:r>
              <a:rPr lang="zh-CN" alt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r>
              <a:rPr lang="zh-CN" alt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tree,</a:t>
            </a:r>
            <a:r>
              <a:rPr lang="zh-CN" alt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</a:t>
            </a:r>
            <a:r>
              <a:rPr lang="zh-CN" alt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modeling,</a:t>
            </a:r>
            <a:r>
              <a:rPr lang="zh-CN" alt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zh-CN" alt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K-nearest-neighbor</a:t>
            </a:r>
            <a:r>
              <a:rPr lang="zh-CN" alt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</a:t>
            </a:r>
            <a:r>
              <a:rPr lang="zh-CN" alt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</a:t>
            </a:r>
            <a:r>
              <a:rPr lang="zh-CN" alt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</a:t>
            </a:r>
            <a:r>
              <a:rPr lang="zh-CN" alt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behavior</a:t>
            </a:r>
            <a:r>
              <a:rPr lang="zh-CN" alt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Shape 223"/>
          <p:cNvCxnSpPr/>
          <p:nvPr/>
        </p:nvCxnSpPr>
        <p:spPr>
          <a:xfrm rot="10800000" flipH="1">
            <a:off x="135927" y="1186249"/>
            <a:ext cx="8822723" cy="12356"/>
          </a:xfrm>
          <a:prstGeom prst="straightConnector1">
            <a:avLst/>
          </a:prstGeom>
          <a:noFill/>
          <a:ln w="57150" cap="flat" cmpd="sng">
            <a:solidFill>
              <a:srgbClr val="404965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224" name="Shape 2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8075" y="84581"/>
            <a:ext cx="1257966" cy="105593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/>
        </p:nvSpPr>
        <p:spPr>
          <a:xfrm>
            <a:off x="222426" y="437380"/>
            <a:ext cx="7352268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Report Content</a:t>
            </a:r>
            <a:endParaRPr lang="en-US" sz="20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-5715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36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" name="Oval 2"/>
          <p:cNvSpPr/>
          <p:nvPr/>
        </p:nvSpPr>
        <p:spPr>
          <a:xfrm>
            <a:off x="568411" y="1569309"/>
            <a:ext cx="1112108" cy="1112108"/>
          </a:xfrm>
          <a:prstGeom prst="ellipse">
            <a:avLst/>
          </a:prstGeom>
          <a:solidFill>
            <a:schemeClr val="bg1"/>
          </a:solidFill>
          <a:ln w="38100">
            <a:solidFill>
              <a:srgbClr val="404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tx1"/>
                </a:solidFill>
              </a:rPr>
              <a:t>1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1289221" y="2797316"/>
            <a:ext cx="1112108" cy="1112108"/>
          </a:xfrm>
          <a:prstGeom prst="ellipse">
            <a:avLst/>
          </a:prstGeom>
          <a:solidFill>
            <a:schemeClr val="bg1"/>
          </a:solidFill>
          <a:ln w="38100">
            <a:solidFill>
              <a:srgbClr val="404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</a:rPr>
              <a:t>2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2071815" y="4024185"/>
            <a:ext cx="1112108" cy="1112108"/>
          </a:xfrm>
          <a:prstGeom prst="ellipse">
            <a:avLst/>
          </a:prstGeom>
          <a:solidFill>
            <a:schemeClr val="bg1"/>
          </a:solidFill>
          <a:ln w="38100">
            <a:solidFill>
              <a:srgbClr val="404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tx1"/>
                </a:solidFill>
              </a:rPr>
              <a:t>3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2899718" y="5251623"/>
            <a:ext cx="1112108" cy="1112108"/>
          </a:xfrm>
          <a:prstGeom prst="ellipse">
            <a:avLst/>
          </a:prstGeom>
          <a:solidFill>
            <a:schemeClr val="bg1"/>
          </a:solidFill>
          <a:ln w="38100">
            <a:solidFill>
              <a:srgbClr val="404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</a:rPr>
              <a:t>4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45275" y="1744789"/>
            <a:ext cx="55028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Client Summary</a:t>
            </a:r>
            <a:endParaRPr lang="en-US" sz="4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627869" y="2998858"/>
            <a:ext cx="55028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Database Design</a:t>
            </a:r>
            <a:endParaRPr lang="en-US" sz="4000" dirty="0"/>
          </a:p>
        </p:txBody>
      </p:sp>
      <p:sp>
        <p:nvSpPr>
          <p:cNvPr id="18" name="TextBox 17"/>
          <p:cNvSpPr txBox="1"/>
          <p:nvPr/>
        </p:nvSpPr>
        <p:spPr>
          <a:xfrm>
            <a:off x="3455772" y="4226296"/>
            <a:ext cx="55028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SQL Queries</a:t>
            </a:r>
            <a:endParaRPr lang="en-US" sz="4000" dirty="0"/>
          </a:p>
        </p:txBody>
      </p:sp>
      <p:sp>
        <p:nvSpPr>
          <p:cNvPr id="19" name="TextBox 18"/>
          <p:cNvSpPr txBox="1"/>
          <p:nvPr/>
        </p:nvSpPr>
        <p:spPr>
          <a:xfrm>
            <a:off x="4223951" y="5457000"/>
            <a:ext cx="3966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Normalization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2533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Shape 223"/>
          <p:cNvCxnSpPr/>
          <p:nvPr/>
        </p:nvCxnSpPr>
        <p:spPr>
          <a:xfrm rot="10800000" flipH="1">
            <a:off x="135927" y="1186249"/>
            <a:ext cx="8822723" cy="12356"/>
          </a:xfrm>
          <a:prstGeom prst="straightConnector1">
            <a:avLst/>
          </a:prstGeom>
          <a:noFill/>
          <a:ln w="57150" cap="flat" cmpd="sng">
            <a:solidFill>
              <a:srgbClr val="404965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224" name="Shape 2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8075" y="84581"/>
            <a:ext cx="1257966" cy="105593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/>
        </p:nvSpPr>
        <p:spPr>
          <a:xfrm>
            <a:off x="222426" y="412666"/>
            <a:ext cx="7352268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Query #4 </a:t>
            </a:r>
            <a:r>
              <a:rPr lang="en-US" sz="20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Machine Learning Methods</a:t>
            </a:r>
            <a:endParaRPr lang="en-US" sz="20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-5715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36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9" name="Shape 229"/>
          <p:cNvSpPr txBox="1"/>
          <p:nvPr/>
        </p:nvSpPr>
        <p:spPr>
          <a:xfrm>
            <a:off x="2182242" y="1721332"/>
            <a:ext cx="8037071" cy="238633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2"/>
            <a:r>
              <a:rPr lang="en-US" altLang="zh-CN" sz="1800" b="1" dirty="0" smtClean="0"/>
              <a:t>1.</a:t>
            </a:r>
            <a:r>
              <a:rPr lang="zh-CN" altLang="en-US" sz="1800" b="1" dirty="0" smtClean="0"/>
              <a:t> </a:t>
            </a:r>
            <a:r>
              <a:rPr lang="en-US" sz="1800" b="1" dirty="0" smtClean="0"/>
              <a:t>Customer </a:t>
            </a:r>
            <a:r>
              <a:rPr lang="en-US" sz="1800" b="1" dirty="0"/>
              <a:t>related </a:t>
            </a:r>
            <a:r>
              <a:rPr lang="en-US" sz="1800" b="1" dirty="0" smtClean="0"/>
              <a:t>features:</a:t>
            </a:r>
            <a:endParaRPr lang="en-US" sz="1800" dirty="0"/>
          </a:p>
          <a:p>
            <a:pPr lvl="2"/>
            <a:r>
              <a:rPr lang="en-US" sz="1800" dirty="0" err="1" smtClean="0"/>
              <a:t>Is_group</a:t>
            </a:r>
            <a:r>
              <a:rPr lang="en-US" sz="1800" dirty="0"/>
              <a:t>, Frat/Sorority, Sports team, Department, … </a:t>
            </a:r>
            <a:r>
              <a:rPr lang="en-US" sz="1800" dirty="0" err="1"/>
              <a:t>Is_student</a:t>
            </a:r>
            <a:r>
              <a:rPr lang="en-US" sz="1800" dirty="0" smtClean="0"/>
              <a:t>,</a:t>
            </a:r>
          </a:p>
          <a:p>
            <a:pPr lvl="2"/>
            <a:r>
              <a:rPr lang="en-US" sz="1800" dirty="0" smtClean="0"/>
              <a:t> </a:t>
            </a:r>
            <a:r>
              <a:rPr lang="en-US" sz="1800" dirty="0" err="1"/>
              <a:t>Is_parent</a:t>
            </a:r>
            <a:r>
              <a:rPr lang="en-US" sz="1800" dirty="0"/>
              <a:t>, … gender, year, major, </a:t>
            </a:r>
            <a:r>
              <a:rPr lang="en-US" sz="1800" dirty="0" smtClean="0"/>
              <a:t>region</a:t>
            </a:r>
          </a:p>
          <a:p>
            <a:pPr lvl="2"/>
            <a:endParaRPr lang="en-US" sz="1800" dirty="0"/>
          </a:p>
          <a:p>
            <a:pPr lvl="2"/>
            <a:r>
              <a:rPr lang="en-US" altLang="zh-CN" sz="1800" b="1" dirty="0" smtClean="0"/>
              <a:t>2.</a:t>
            </a:r>
            <a:r>
              <a:rPr lang="zh-CN" altLang="en-US" sz="1800" b="1" dirty="0" smtClean="0"/>
              <a:t> </a:t>
            </a:r>
            <a:r>
              <a:rPr lang="en-US" sz="1800" b="1" dirty="0" smtClean="0"/>
              <a:t>Time </a:t>
            </a:r>
            <a:r>
              <a:rPr lang="en-US" sz="1800" b="1" dirty="0"/>
              <a:t>related feature:</a:t>
            </a:r>
            <a:endParaRPr lang="en-US" sz="1800" dirty="0"/>
          </a:p>
          <a:p>
            <a:pPr lvl="2"/>
            <a:r>
              <a:rPr lang="en-US" sz="1800" dirty="0" smtClean="0"/>
              <a:t>Date, Special Events (1 if the date is within 10 days before and</a:t>
            </a:r>
          </a:p>
          <a:p>
            <a:pPr lvl="2"/>
            <a:r>
              <a:rPr lang="en-US" sz="1800" dirty="0" smtClean="0"/>
              <a:t> after for special event)</a:t>
            </a:r>
            <a:r>
              <a:rPr lang="en-US" altLang="zh-CN" sz="1800" dirty="0" smtClean="0"/>
              <a:t>:</a:t>
            </a:r>
            <a:r>
              <a:rPr lang="zh-CN" altLang="en-US" sz="1800" dirty="0" smtClean="0"/>
              <a:t> </a:t>
            </a:r>
            <a:r>
              <a:rPr lang="en-US" altLang="zh-CN" sz="1800" dirty="0" err="1" smtClean="0"/>
              <a:t>back_to_school</a:t>
            </a:r>
            <a:r>
              <a:rPr lang="en-US" altLang="zh-CN" sz="1800" dirty="0" smtClean="0"/>
              <a:t>,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graduation,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sports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event</a:t>
            </a:r>
          </a:p>
          <a:p>
            <a:pPr lvl="2"/>
            <a:endParaRPr lang="en-US" sz="1800" dirty="0" smtClean="0"/>
          </a:p>
          <a:p>
            <a:pPr lvl="2"/>
            <a:r>
              <a:rPr lang="en-US" altLang="zh-CN" sz="1800" b="1" dirty="0" smtClean="0"/>
              <a:t>3.</a:t>
            </a:r>
            <a:r>
              <a:rPr lang="zh-CN" altLang="en-US" sz="1800" b="1" dirty="0" smtClean="0"/>
              <a:t> </a:t>
            </a:r>
            <a:r>
              <a:rPr lang="en-US" sz="1800" b="1" dirty="0" smtClean="0"/>
              <a:t>Price </a:t>
            </a:r>
            <a:r>
              <a:rPr lang="en-US" sz="1800" b="1" dirty="0"/>
              <a:t>related features</a:t>
            </a:r>
            <a:r>
              <a:rPr lang="zh-CN" altLang="en-US" sz="1800" b="1" dirty="0"/>
              <a:t>：</a:t>
            </a:r>
            <a:endParaRPr lang="en-US" sz="1800" dirty="0"/>
          </a:p>
          <a:p>
            <a:pPr lvl="2"/>
            <a:r>
              <a:rPr lang="en-US" sz="1800" dirty="0" smtClean="0"/>
              <a:t>Price</a:t>
            </a:r>
            <a:r>
              <a:rPr lang="en-US" sz="1800" dirty="0"/>
              <a:t>, promotion, discount, </a:t>
            </a:r>
            <a:r>
              <a:rPr lang="en-US" sz="1800" dirty="0" smtClean="0"/>
              <a:t>cost</a:t>
            </a: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237994" y="5097452"/>
            <a:ext cx="8277355" cy="59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800" b="1" dirty="0"/>
              <a:t>Y value - product category</a:t>
            </a:r>
            <a:endParaRPr lang="en-US" sz="1800" dirty="0"/>
          </a:p>
          <a:p>
            <a:r>
              <a:rPr lang="en-US" sz="1800" dirty="0"/>
              <a:t>Special Event Item, Decoration item, </a:t>
            </a:r>
            <a:r>
              <a:rPr lang="en-US" altLang="zh-CN" sz="1800" dirty="0" smtClean="0"/>
              <a:t>O</a:t>
            </a:r>
            <a:r>
              <a:rPr lang="en-US" sz="1800" dirty="0" smtClean="0"/>
              <a:t>ffice supply</a:t>
            </a:r>
            <a:r>
              <a:rPr lang="en-US" altLang="zh-CN" sz="1800" dirty="0" smtClean="0"/>
              <a:t>,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Clothing,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Bags,</a:t>
            </a:r>
            <a:r>
              <a:rPr lang="zh-CN" altLang="en-US" sz="1800" dirty="0" smtClean="0"/>
              <a:t> </a:t>
            </a:r>
            <a:r>
              <a:rPr lang="mr-IN" altLang="zh-CN" sz="1800" dirty="0" smtClean="0"/>
              <a:t>…</a:t>
            </a:r>
            <a:r>
              <a:rPr lang="zh-CN" altLang="en-US" sz="1800" dirty="0" smtClean="0"/>
              <a:t> </a:t>
            </a:r>
            <a:r>
              <a:rPr lang="en-US" altLang="zh-CN" sz="1800" dirty="0" err="1" smtClean="0"/>
              <a:t>etc</a:t>
            </a:r>
            <a:r>
              <a:rPr lang="zh-CN" altLang="en-US" sz="1800" dirty="0" smtClean="0"/>
              <a:t> </a:t>
            </a:r>
            <a:endParaRPr lang="en-US" sz="1800" dirty="0"/>
          </a:p>
          <a:p>
            <a:endParaRPr lang="en-US" dirty="0"/>
          </a:p>
        </p:txBody>
      </p:sp>
      <p:sp>
        <p:nvSpPr>
          <p:cNvPr id="4" name="Left Brace 3"/>
          <p:cNvSpPr/>
          <p:nvPr/>
        </p:nvSpPr>
        <p:spPr>
          <a:xfrm>
            <a:off x="1739257" y="1867920"/>
            <a:ext cx="342351" cy="2505205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7995" y="2922615"/>
            <a:ext cx="150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 smtClean="0"/>
              <a:t>Predictors</a:t>
            </a:r>
            <a:endParaRPr lang="en-US" sz="1800" b="1" dirty="0"/>
          </a:p>
        </p:txBody>
      </p:sp>
      <p:sp>
        <p:nvSpPr>
          <p:cNvPr id="12" name="Shape 228"/>
          <p:cNvSpPr txBox="1"/>
          <p:nvPr/>
        </p:nvSpPr>
        <p:spPr>
          <a:xfrm>
            <a:off x="2701774" y="6356351"/>
            <a:ext cx="3889094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l" rtl="0">
              <a:spcBef>
                <a:spcPts val="0"/>
              </a:spcBef>
              <a:buClr>
                <a:schemeClr val="dk1"/>
              </a:buClr>
              <a:buSzPct val="25000"/>
              <a:buFont typeface="Verdana"/>
              <a:buNone/>
            </a:pPr>
            <a:r>
              <a:rPr lang="en-US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Overview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Math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SQL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Results</a:t>
            </a:r>
            <a:endParaRPr lang="en-US" sz="14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94972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Shape 223"/>
          <p:cNvCxnSpPr/>
          <p:nvPr/>
        </p:nvCxnSpPr>
        <p:spPr>
          <a:xfrm rot="10800000" flipH="1">
            <a:off x="135927" y="1186249"/>
            <a:ext cx="8822723" cy="12356"/>
          </a:xfrm>
          <a:prstGeom prst="straightConnector1">
            <a:avLst/>
          </a:prstGeom>
          <a:noFill/>
          <a:ln w="57150" cap="flat" cmpd="sng">
            <a:solidFill>
              <a:srgbClr val="404965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224" name="Shape 2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8075" y="84581"/>
            <a:ext cx="1257966" cy="105593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/>
        </p:nvSpPr>
        <p:spPr>
          <a:xfrm>
            <a:off x="222426" y="412666"/>
            <a:ext cx="7352268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Query #4 </a:t>
            </a:r>
            <a:r>
              <a:rPr lang="en-US" sz="20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Machine Learning Methods</a:t>
            </a:r>
            <a:endParaRPr lang="en-US" sz="20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-5715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36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182642" y="1976574"/>
            <a:ext cx="0" cy="4236336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0004" y="2066795"/>
            <a:ext cx="2220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1.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Classification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Tree</a:t>
            </a:r>
            <a:endParaRPr lang="en-US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06968"/>
            <a:ext cx="4181858" cy="301384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84" y="2365893"/>
            <a:ext cx="3243457" cy="161738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300214" y="2034940"/>
            <a:ext cx="4104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2.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Logistic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Regression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Classification</a:t>
            </a:r>
            <a:endParaRPr lang="en-US" b="1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222426" y="1951548"/>
            <a:ext cx="8723615" cy="0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81858" y="4094742"/>
            <a:ext cx="4764183" cy="0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824" y="4509087"/>
            <a:ext cx="4111014" cy="1811229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300214" y="4175000"/>
            <a:ext cx="4104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</a:t>
            </a:r>
            <a:r>
              <a:rPr lang="en-US" altLang="zh-CN" b="1" dirty="0" smtClean="0"/>
              <a:t>.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K-Nearest-Neighbor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Classification</a:t>
            </a:r>
            <a:endParaRPr lang="en-US" b="1" dirty="0"/>
          </a:p>
        </p:txBody>
      </p:sp>
      <p:sp>
        <p:nvSpPr>
          <p:cNvPr id="20" name="Shape 228"/>
          <p:cNvSpPr txBox="1"/>
          <p:nvPr/>
        </p:nvSpPr>
        <p:spPr>
          <a:xfrm>
            <a:off x="2628237" y="6346626"/>
            <a:ext cx="3889094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l" rtl="0">
              <a:spcBef>
                <a:spcPts val="0"/>
              </a:spcBef>
              <a:buClr>
                <a:schemeClr val="dk1"/>
              </a:buClr>
              <a:buSzPct val="25000"/>
              <a:buFont typeface="Verdana"/>
              <a:buNone/>
            </a:pPr>
            <a:r>
              <a:rPr lang="en-US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Overview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</a:t>
            </a:r>
            <a:r>
              <a:rPr lang="en-US" sz="14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Math</a:t>
            </a:r>
            <a:r>
              <a:rPr lang="en-US" sz="14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SQL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Results</a:t>
            </a:r>
            <a:endParaRPr lang="en-US" sz="14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2963" y="1443673"/>
            <a:ext cx="8182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j-lt"/>
                <a:ea typeface="Calibri" charset="0"/>
                <a:cs typeface="Calibri" charset="0"/>
              </a:rPr>
              <a:t>Using extracted data, we will train our model using three classification techniques</a:t>
            </a:r>
            <a:endParaRPr lang="en-US" sz="1600" b="1" dirty="0">
              <a:latin typeface="+mj-lt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9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Shape 223"/>
          <p:cNvCxnSpPr/>
          <p:nvPr/>
        </p:nvCxnSpPr>
        <p:spPr>
          <a:xfrm rot="10800000" flipH="1">
            <a:off x="135927" y="1186249"/>
            <a:ext cx="8822723" cy="12356"/>
          </a:xfrm>
          <a:prstGeom prst="straightConnector1">
            <a:avLst/>
          </a:prstGeom>
          <a:noFill/>
          <a:ln w="57150" cap="flat" cmpd="sng">
            <a:solidFill>
              <a:srgbClr val="404965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224" name="Shape 2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8075" y="84581"/>
            <a:ext cx="1257966" cy="105593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/>
        </p:nvSpPr>
        <p:spPr>
          <a:xfrm>
            <a:off x="222426" y="412666"/>
            <a:ext cx="7352268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Query #4 </a:t>
            </a:r>
            <a:r>
              <a:rPr lang="en-US" sz="20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SQL</a:t>
            </a:r>
            <a:endParaRPr lang="en-US" sz="20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-5715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36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7926" y="1325857"/>
            <a:ext cx="871811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</a:t>
            </a:r>
            <a:r>
              <a:rPr lang="en-US" dirty="0" err="1"/>
              <a:t>TC.Is_group</a:t>
            </a:r>
            <a:r>
              <a:rPr lang="en-US" dirty="0"/>
              <a:t>, </a:t>
            </a:r>
            <a:r>
              <a:rPr lang="en-US" dirty="0" err="1"/>
              <a:t>TC.group_name</a:t>
            </a:r>
            <a:r>
              <a:rPr lang="en-US" dirty="0"/>
              <a:t>, </a:t>
            </a:r>
            <a:r>
              <a:rPr lang="en-US" dirty="0" err="1"/>
              <a:t>TC.sport_name</a:t>
            </a:r>
            <a:r>
              <a:rPr lang="en-US" dirty="0"/>
              <a:t>, </a:t>
            </a:r>
          </a:p>
          <a:p>
            <a:r>
              <a:rPr lang="en-US" dirty="0" err="1"/>
              <a:t>TC.college_name</a:t>
            </a:r>
            <a:r>
              <a:rPr lang="en-US" dirty="0"/>
              <a:t>, </a:t>
            </a:r>
            <a:r>
              <a:rPr lang="en-US" dirty="0" err="1"/>
              <a:t>TC.club_name</a:t>
            </a:r>
            <a:r>
              <a:rPr lang="en-US" dirty="0"/>
              <a:t>, </a:t>
            </a:r>
            <a:r>
              <a:rPr lang="en-US" dirty="0" smtClean="0"/>
              <a:t>IF(</a:t>
            </a:r>
            <a:r>
              <a:rPr lang="en-US" dirty="0" err="1" smtClean="0"/>
              <a:t>C_I.category</a:t>
            </a:r>
            <a:r>
              <a:rPr lang="en-US" dirty="0" smtClean="0"/>
              <a:t> </a:t>
            </a:r>
            <a:r>
              <a:rPr lang="en-US" dirty="0"/>
              <a:t>= “Student” , 1, 0) as </a:t>
            </a:r>
            <a:r>
              <a:rPr lang="en-US" dirty="0" err="1" smtClean="0"/>
              <a:t>Is_Student,IF</a:t>
            </a:r>
            <a:r>
              <a:rPr lang="en-US" dirty="0" smtClean="0"/>
              <a:t>(</a:t>
            </a:r>
            <a:r>
              <a:rPr lang="en-US" dirty="0" err="1" smtClean="0"/>
              <a:t>C_I.category</a:t>
            </a:r>
            <a:r>
              <a:rPr lang="en-US" dirty="0" smtClean="0"/>
              <a:t> </a:t>
            </a:r>
            <a:r>
              <a:rPr lang="en-US" dirty="0"/>
              <a:t>= “Parent” , 1, 0) as </a:t>
            </a:r>
            <a:r>
              <a:rPr lang="en-US" dirty="0" err="1" smtClean="0"/>
              <a:t>Is_Parent,IF</a:t>
            </a:r>
            <a:r>
              <a:rPr lang="en-US" dirty="0" smtClean="0"/>
              <a:t>(</a:t>
            </a:r>
            <a:r>
              <a:rPr lang="en-US" dirty="0" err="1" smtClean="0"/>
              <a:t>C_I.category</a:t>
            </a:r>
            <a:r>
              <a:rPr lang="en-US" dirty="0" smtClean="0"/>
              <a:t> </a:t>
            </a:r>
            <a:r>
              <a:rPr lang="en-US" dirty="0"/>
              <a:t>= “Tourist” , 1, 0) as </a:t>
            </a:r>
            <a:r>
              <a:rPr lang="en-US" dirty="0" err="1" smtClean="0"/>
              <a:t>Is_Tourist,IF</a:t>
            </a:r>
            <a:r>
              <a:rPr lang="en-US" dirty="0" smtClean="0"/>
              <a:t>(</a:t>
            </a:r>
            <a:r>
              <a:rPr lang="en-US" dirty="0" err="1" smtClean="0"/>
              <a:t>C_I.category</a:t>
            </a:r>
            <a:r>
              <a:rPr lang="en-US" dirty="0" smtClean="0"/>
              <a:t> </a:t>
            </a:r>
            <a:r>
              <a:rPr lang="en-US" dirty="0"/>
              <a:t>= “Faculty” , 1, 0) as </a:t>
            </a:r>
            <a:r>
              <a:rPr lang="en-US" dirty="0" err="1" smtClean="0"/>
              <a:t>Is_Faculty,TC.age</a:t>
            </a:r>
            <a:r>
              <a:rPr lang="en-US" dirty="0"/>
              <a:t>, </a:t>
            </a:r>
            <a:r>
              <a:rPr lang="en-US" dirty="0" err="1"/>
              <a:t>TC.gender</a:t>
            </a:r>
            <a:r>
              <a:rPr lang="en-US" dirty="0"/>
              <a:t>, </a:t>
            </a:r>
            <a:r>
              <a:rPr lang="en-US" dirty="0" err="1"/>
              <a:t>TC.year</a:t>
            </a:r>
            <a:r>
              <a:rPr lang="en-US" dirty="0"/>
              <a:t>, </a:t>
            </a:r>
            <a:r>
              <a:rPr lang="en-US" dirty="0" err="1" smtClean="0"/>
              <a:t>TC.major</a:t>
            </a:r>
            <a:r>
              <a:rPr lang="en-US" dirty="0"/>
              <a:t>, </a:t>
            </a:r>
            <a:r>
              <a:rPr lang="en-US" dirty="0" err="1"/>
              <a:t>TC.region</a:t>
            </a:r>
            <a:r>
              <a:rPr lang="en-US" dirty="0"/>
              <a:t>, </a:t>
            </a:r>
            <a:r>
              <a:rPr lang="en-US" dirty="0" err="1"/>
              <a:t>T.Date</a:t>
            </a:r>
            <a:r>
              <a:rPr lang="en-US" dirty="0"/>
              <a:t>, </a:t>
            </a:r>
          </a:p>
          <a:p>
            <a:r>
              <a:rPr lang="en-US" dirty="0"/>
              <a:t>IF(</a:t>
            </a:r>
            <a:r>
              <a:rPr lang="en-US" dirty="0" err="1"/>
              <a:t>T.Date</a:t>
            </a:r>
            <a:r>
              <a:rPr lang="en-US" dirty="0"/>
              <a:t> BETWEEN DATEADD( DAY, -10, </a:t>
            </a:r>
            <a:r>
              <a:rPr lang="en-US" dirty="0" err="1"/>
              <a:t>S.start_date</a:t>
            </a:r>
            <a:r>
              <a:rPr lang="en-US" dirty="0"/>
              <a:t>) </a:t>
            </a:r>
          </a:p>
          <a:p>
            <a:r>
              <a:rPr lang="en-US" dirty="0"/>
              <a:t>AND DATEADD( DAY, 10, </a:t>
            </a:r>
            <a:r>
              <a:rPr lang="en-US" dirty="0" err="1"/>
              <a:t>S.end_date</a:t>
            </a:r>
            <a:r>
              <a:rPr lang="en-US" dirty="0"/>
              <a:t>), 1, 0) as </a:t>
            </a:r>
            <a:r>
              <a:rPr lang="en-US" dirty="0" err="1"/>
              <a:t>Special_dates</a:t>
            </a:r>
            <a:r>
              <a:rPr lang="en-US" dirty="0"/>
              <a:t>, </a:t>
            </a:r>
          </a:p>
          <a:p>
            <a:r>
              <a:rPr lang="en-US" dirty="0" err="1"/>
              <a:t>TP.Quantity</a:t>
            </a:r>
            <a:r>
              <a:rPr lang="en-US" dirty="0"/>
              <a:t>, </a:t>
            </a:r>
            <a:r>
              <a:rPr lang="en-US" dirty="0" err="1"/>
              <a:t>M.Price</a:t>
            </a:r>
            <a:r>
              <a:rPr lang="en-US" dirty="0"/>
              <a:t>, </a:t>
            </a:r>
            <a:r>
              <a:rPr lang="en-US" dirty="0" err="1"/>
              <a:t>D.Amount</a:t>
            </a:r>
            <a:r>
              <a:rPr lang="en-US" dirty="0"/>
              <a:t>, </a:t>
            </a:r>
            <a:r>
              <a:rPr lang="en-US" dirty="0" err="1"/>
              <a:t>P.description</a:t>
            </a:r>
            <a:r>
              <a:rPr lang="en-US" dirty="0"/>
              <a:t>, </a:t>
            </a:r>
            <a:r>
              <a:rPr lang="en-US" dirty="0" err="1"/>
              <a:t>M.Category</a:t>
            </a:r>
            <a:endParaRPr lang="en-US" dirty="0"/>
          </a:p>
          <a:p>
            <a:r>
              <a:rPr lang="en-US" dirty="0"/>
              <a:t>FROM </a:t>
            </a:r>
          </a:p>
          <a:p>
            <a:r>
              <a:rPr lang="en-US" dirty="0"/>
              <a:t>(SELECT </a:t>
            </a:r>
            <a:r>
              <a:rPr lang="en-US" dirty="0" err="1"/>
              <a:t>C.Is_group</a:t>
            </a:r>
            <a:r>
              <a:rPr lang="en-US" dirty="0"/>
              <a:t>, </a:t>
            </a:r>
            <a:r>
              <a:rPr lang="en-US" dirty="0" err="1"/>
              <a:t>C_SG.group_name</a:t>
            </a:r>
            <a:r>
              <a:rPr lang="en-US" dirty="0"/>
              <a:t>, </a:t>
            </a:r>
            <a:r>
              <a:rPr lang="en-US" dirty="0" err="1"/>
              <a:t>C_SG.sport_name</a:t>
            </a:r>
            <a:r>
              <a:rPr lang="en-US" dirty="0"/>
              <a:t>, </a:t>
            </a:r>
          </a:p>
          <a:p>
            <a:r>
              <a:rPr lang="en-US" dirty="0" err="1"/>
              <a:t>C_SG.college_name</a:t>
            </a:r>
            <a:r>
              <a:rPr lang="en-US" dirty="0"/>
              <a:t>, </a:t>
            </a:r>
            <a:r>
              <a:rPr lang="en-US" dirty="0" err="1"/>
              <a:t>C_SG.club_name</a:t>
            </a:r>
            <a:r>
              <a:rPr lang="en-US" dirty="0"/>
              <a:t>,  </a:t>
            </a:r>
            <a:r>
              <a:rPr lang="en-US" dirty="0" err="1"/>
              <a:t>C_I.category</a:t>
            </a:r>
            <a:endParaRPr lang="en-US" dirty="0"/>
          </a:p>
          <a:p>
            <a:r>
              <a:rPr lang="en-US" dirty="0" err="1"/>
              <a:t>C_I.age</a:t>
            </a:r>
            <a:r>
              <a:rPr lang="en-US" dirty="0"/>
              <a:t>, </a:t>
            </a:r>
            <a:r>
              <a:rPr lang="en-US" dirty="0" err="1"/>
              <a:t>C_I.gender,C_I.year</a:t>
            </a:r>
            <a:r>
              <a:rPr lang="en-US" dirty="0"/>
              <a:t>, </a:t>
            </a:r>
          </a:p>
          <a:p>
            <a:r>
              <a:rPr lang="en-US" dirty="0" err="1"/>
              <a:t>C_I.major</a:t>
            </a:r>
            <a:r>
              <a:rPr lang="en-US" dirty="0"/>
              <a:t>, </a:t>
            </a:r>
            <a:r>
              <a:rPr lang="en-US" dirty="0" err="1"/>
              <a:t>C_I.region</a:t>
            </a:r>
            <a:endParaRPr lang="en-US" dirty="0"/>
          </a:p>
          <a:p>
            <a:r>
              <a:rPr lang="en-US" dirty="0"/>
              <a:t>FROM Transaction as T</a:t>
            </a:r>
          </a:p>
          <a:p>
            <a:r>
              <a:rPr lang="en-US" dirty="0"/>
              <a:t>LEFT OUTER JOIN Customer as C ON T.CID = C.CID</a:t>
            </a:r>
          </a:p>
          <a:p>
            <a:r>
              <a:rPr lang="en-US" dirty="0"/>
              <a:t>LEFT OUTER JOIN </a:t>
            </a:r>
            <a:r>
              <a:rPr lang="en-US" dirty="0" err="1"/>
              <a:t>SpecialGroup</a:t>
            </a:r>
            <a:r>
              <a:rPr lang="en-US" dirty="0"/>
              <a:t> as C_SG ON T.CID = C_SG.CID</a:t>
            </a:r>
          </a:p>
          <a:p>
            <a:r>
              <a:rPr lang="en-US" dirty="0"/>
              <a:t>LEFT OUTER JOIN Individual as C_I ON T.CID = C_I.CID</a:t>
            </a:r>
          </a:p>
          <a:p>
            <a:r>
              <a:rPr lang="en-US" dirty="0"/>
              <a:t>)  as TC, </a:t>
            </a:r>
          </a:p>
          <a:p>
            <a:r>
              <a:rPr lang="en-US" dirty="0"/>
              <a:t>Transaction as T, </a:t>
            </a:r>
            <a:r>
              <a:rPr lang="en-US" dirty="0" err="1"/>
              <a:t>Transaction_Products</a:t>
            </a:r>
            <a:r>
              <a:rPr lang="en-US" dirty="0"/>
              <a:t> as TP, </a:t>
            </a:r>
            <a:r>
              <a:rPr lang="en-US" dirty="0" err="1"/>
              <a:t>SpecialEvent</a:t>
            </a:r>
            <a:r>
              <a:rPr lang="en-US" dirty="0"/>
              <a:t> as S, </a:t>
            </a:r>
          </a:p>
          <a:p>
            <a:r>
              <a:rPr lang="en-US" dirty="0"/>
              <a:t>Merchandise as M, Discount as D, Promotion as P</a:t>
            </a:r>
          </a:p>
          <a:p>
            <a:r>
              <a:rPr lang="en-US" dirty="0"/>
              <a:t>WHERE TC.TID = </a:t>
            </a:r>
            <a:r>
              <a:rPr lang="en-US" dirty="0" smtClean="0"/>
              <a:t>T.TID AND </a:t>
            </a:r>
            <a:r>
              <a:rPr lang="en-US" dirty="0"/>
              <a:t>T.TID = </a:t>
            </a:r>
            <a:r>
              <a:rPr lang="en-US" dirty="0" smtClean="0"/>
              <a:t>TP.TID AND </a:t>
            </a:r>
            <a:r>
              <a:rPr lang="en-US" dirty="0"/>
              <a:t>M.SKU = </a:t>
            </a:r>
            <a:r>
              <a:rPr lang="en-US" dirty="0" smtClean="0"/>
              <a:t>TP.SKU AND </a:t>
            </a:r>
            <a:r>
              <a:rPr lang="en-US" dirty="0"/>
              <a:t>D.DIS_ID = </a:t>
            </a:r>
            <a:r>
              <a:rPr lang="en-US" dirty="0" smtClean="0"/>
              <a:t>T.DIS_ID AND </a:t>
            </a:r>
            <a:r>
              <a:rPr lang="en-US" dirty="0"/>
              <a:t>D.SKU = </a:t>
            </a:r>
            <a:r>
              <a:rPr lang="en-US" dirty="0" smtClean="0"/>
              <a:t>TP.SKU AND </a:t>
            </a:r>
            <a:r>
              <a:rPr lang="en-US" dirty="0"/>
              <a:t>P.SKU = </a:t>
            </a:r>
            <a:r>
              <a:rPr lang="en-US" dirty="0" smtClean="0"/>
              <a:t>TP.SKU AND </a:t>
            </a:r>
            <a:r>
              <a:rPr lang="en-US" dirty="0"/>
              <a:t>P.PID = T.PID</a:t>
            </a:r>
          </a:p>
          <a:p>
            <a:endParaRPr lang="en-US" dirty="0"/>
          </a:p>
        </p:txBody>
      </p:sp>
      <p:sp>
        <p:nvSpPr>
          <p:cNvPr id="8" name="Shape 228"/>
          <p:cNvSpPr txBox="1"/>
          <p:nvPr/>
        </p:nvSpPr>
        <p:spPr>
          <a:xfrm>
            <a:off x="2628237" y="6346626"/>
            <a:ext cx="3889094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l" rtl="0">
              <a:spcBef>
                <a:spcPts val="0"/>
              </a:spcBef>
              <a:buClr>
                <a:schemeClr val="dk1"/>
              </a:buClr>
              <a:buSzPct val="25000"/>
              <a:buFont typeface="Verdana"/>
              <a:buNone/>
            </a:pPr>
            <a:r>
              <a:rPr lang="en-US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Overview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Math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sz="14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SQL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Results</a:t>
            </a:r>
            <a:endParaRPr lang="en-US" sz="14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33534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Shape 223"/>
          <p:cNvCxnSpPr/>
          <p:nvPr/>
        </p:nvCxnSpPr>
        <p:spPr>
          <a:xfrm rot="10800000" flipH="1">
            <a:off x="135927" y="1186249"/>
            <a:ext cx="8822723" cy="12356"/>
          </a:xfrm>
          <a:prstGeom prst="straightConnector1">
            <a:avLst/>
          </a:prstGeom>
          <a:noFill/>
          <a:ln w="57150" cap="flat" cmpd="sng">
            <a:solidFill>
              <a:srgbClr val="404965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224" name="Shape 2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8075" y="84581"/>
            <a:ext cx="1257966" cy="105593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/>
        </p:nvSpPr>
        <p:spPr>
          <a:xfrm>
            <a:off x="222426" y="412666"/>
            <a:ext cx="7352268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Query #4 </a:t>
            </a:r>
            <a:r>
              <a:rPr lang="en-US" sz="20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SQL Output</a:t>
            </a:r>
            <a:endParaRPr lang="en-US" sz="20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-5715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36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0069"/>
            <a:ext cx="9144000" cy="3715555"/>
          </a:xfrm>
          <a:prstGeom prst="rect">
            <a:avLst/>
          </a:prstGeom>
        </p:spPr>
      </p:pic>
      <p:sp>
        <p:nvSpPr>
          <p:cNvPr id="10" name="Shape 228"/>
          <p:cNvSpPr txBox="1"/>
          <p:nvPr/>
        </p:nvSpPr>
        <p:spPr>
          <a:xfrm>
            <a:off x="2628237" y="6346626"/>
            <a:ext cx="3889094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l" rtl="0">
              <a:spcBef>
                <a:spcPts val="0"/>
              </a:spcBef>
              <a:buClr>
                <a:schemeClr val="dk1"/>
              </a:buClr>
              <a:buSzPct val="25000"/>
              <a:buFont typeface="Verdana"/>
              <a:buNone/>
            </a:pPr>
            <a:r>
              <a:rPr lang="en-US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Overview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Math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sz="14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SQL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Results</a:t>
            </a:r>
            <a:endParaRPr lang="en-US" sz="14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50080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Shape 223"/>
          <p:cNvCxnSpPr/>
          <p:nvPr/>
        </p:nvCxnSpPr>
        <p:spPr>
          <a:xfrm rot="10800000" flipH="1">
            <a:off x="135927" y="1186249"/>
            <a:ext cx="8822723" cy="12356"/>
          </a:xfrm>
          <a:prstGeom prst="straightConnector1">
            <a:avLst/>
          </a:prstGeom>
          <a:noFill/>
          <a:ln w="57150" cap="flat" cmpd="sng">
            <a:solidFill>
              <a:srgbClr val="404965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224" name="Shape 2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8075" y="84581"/>
            <a:ext cx="1257966" cy="105593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/>
        </p:nvSpPr>
        <p:spPr>
          <a:xfrm>
            <a:off x="222426" y="412666"/>
            <a:ext cx="7706549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Query #4 </a:t>
            </a:r>
            <a:r>
              <a:rPr lang="en-US" altLang="zh-CN" sz="18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Machine</a:t>
            </a:r>
            <a:r>
              <a:rPr lang="zh-CN" altLang="en-US" sz="18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altLang="zh-CN" sz="18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Learning</a:t>
            </a:r>
            <a:r>
              <a:rPr lang="zh-CN" altLang="en-US" sz="18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altLang="zh-CN" sz="18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Implementation</a:t>
            </a:r>
            <a:r>
              <a:rPr lang="zh-CN" altLang="en-US" sz="18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lang="en-US" sz="18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-5715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36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0851" y="1325857"/>
            <a:ext cx="4837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Linear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Logistic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Regression</a:t>
            </a:r>
            <a:endParaRPr lang="en-US" sz="2800" b="1" dirty="0"/>
          </a:p>
        </p:txBody>
      </p:sp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528032388"/>
              </p:ext>
            </p:extLst>
          </p:nvPr>
        </p:nvGraphicFramePr>
        <p:xfrm>
          <a:off x="363257" y="1858803"/>
          <a:ext cx="5754208" cy="36977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272011" y="2666966"/>
            <a:ext cx="26740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000" dirty="0" smtClean="0"/>
              <a:t>Non-special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Event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Period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Prediction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Accuracy:</a:t>
            </a:r>
            <a:r>
              <a:rPr lang="zh-CN" altLang="en-US" sz="2000" dirty="0" smtClean="0"/>
              <a:t> </a:t>
            </a:r>
            <a:r>
              <a:rPr lang="en-US" altLang="zh-CN" sz="2000" b="1" dirty="0" smtClean="0"/>
              <a:t>42%</a:t>
            </a:r>
          </a:p>
          <a:p>
            <a:pPr marL="285750" indent="-285750">
              <a:buFont typeface="Arial" charset="0"/>
              <a:buChar char="•"/>
            </a:pPr>
            <a:endParaRPr lang="en-US" altLang="zh-CN" sz="2000" b="1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zh-CN" sz="2000" dirty="0"/>
              <a:t>Special</a:t>
            </a:r>
            <a:r>
              <a:rPr lang="zh-CN" altLang="en-US" sz="2000" dirty="0"/>
              <a:t> </a:t>
            </a:r>
            <a:r>
              <a:rPr lang="en-US" altLang="zh-CN" sz="2000" dirty="0"/>
              <a:t>Event</a:t>
            </a:r>
            <a:r>
              <a:rPr lang="zh-CN" altLang="en-US" sz="2000" dirty="0"/>
              <a:t> </a:t>
            </a:r>
            <a:r>
              <a:rPr lang="en-US" altLang="zh-CN" sz="2000" dirty="0"/>
              <a:t>Period</a:t>
            </a:r>
            <a:r>
              <a:rPr lang="zh-CN" altLang="en-US" sz="2000" dirty="0"/>
              <a:t> </a:t>
            </a:r>
            <a:r>
              <a:rPr lang="en-US" altLang="zh-CN" sz="2000" dirty="0"/>
              <a:t>Prediction</a:t>
            </a:r>
            <a:r>
              <a:rPr lang="zh-CN" altLang="en-US" sz="2000" dirty="0"/>
              <a:t> </a:t>
            </a:r>
            <a:r>
              <a:rPr lang="en-US" altLang="zh-CN" sz="2000" dirty="0"/>
              <a:t>Accuracy:</a:t>
            </a:r>
            <a:r>
              <a:rPr lang="zh-CN" altLang="en-US" sz="2000" dirty="0"/>
              <a:t> </a:t>
            </a:r>
            <a:r>
              <a:rPr lang="en-US" altLang="zh-CN" sz="2000" b="1" dirty="0" smtClean="0"/>
              <a:t>48%</a:t>
            </a:r>
            <a:endParaRPr lang="en-US" sz="2000" b="1" dirty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548608" y="5566273"/>
            <a:ext cx="821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*</a:t>
            </a:r>
            <a:r>
              <a:rPr lang="en-US" altLang="zh-CN" dirty="0" smtClean="0"/>
              <a:t>KNN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method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discussed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into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details</a:t>
            </a:r>
            <a:r>
              <a:rPr lang="zh-CN" altLang="en-US" dirty="0" smtClean="0"/>
              <a:t> </a:t>
            </a:r>
            <a:r>
              <a:rPr lang="en-US" altLang="zh-CN" dirty="0" smtClean="0"/>
              <a:t>due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low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prediction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accuracy</a:t>
            </a:r>
            <a:endParaRPr lang="en-US" dirty="0"/>
          </a:p>
        </p:txBody>
      </p:sp>
      <p:sp>
        <p:nvSpPr>
          <p:cNvPr id="11" name="Shape 228"/>
          <p:cNvSpPr txBox="1"/>
          <p:nvPr/>
        </p:nvSpPr>
        <p:spPr>
          <a:xfrm>
            <a:off x="2628237" y="6346626"/>
            <a:ext cx="3889094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l" rtl="0">
              <a:spcBef>
                <a:spcPts val="0"/>
              </a:spcBef>
              <a:buClr>
                <a:schemeClr val="dk1"/>
              </a:buClr>
              <a:buSzPct val="25000"/>
              <a:buFont typeface="Verdana"/>
              <a:buNone/>
            </a:pPr>
            <a:r>
              <a:rPr lang="en-US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Overview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Math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SQL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Results</a:t>
            </a:r>
            <a:endParaRPr lang="en-US" sz="14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75547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Shape 223"/>
          <p:cNvCxnSpPr/>
          <p:nvPr/>
        </p:nvCxnSpPr>
        <p:spPr>
          <a:xfrm rot="10800000" flipH="1">
            <a:off x="135927" y="1186249"/>
            <a:ext cx="8822723" cy="12356"/>
          </a:xfrm>
          <a:prstGeom prst="straightConnector1">
            <a:avLst/>
          </a:prstGeom>
          <a:noFill/>
          <a:ln w="57150" cap="flat" cmpd="sng">
            <a:solidFill>
              <a:srgbClr val="404965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224" name="Shape 2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8075" y="84581"/>
            <a:ext cx="1257966" cy="105593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/>
        </p:nvSpPr>
        <p:spPr>
          <a:xfrm>
            <a:off x="222426" y="412666"/>
            <a:ext cx="7706549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Query #4 </a:t>
            </a:r>
            <a:r>
              <a:rPr lang="en-US" altLang="zh-CN" sz="18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Machine</a:t>
            </a:r>
            <a:r>
              <a:rPr lang="zh-CN" altLang="en-US" sz="18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altLang="zh-CN" sz="18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Learning</a:t>
            </a:r>
            <a:r>
              <a:rPr lang="zh-CN" altLang="en-US" sz="18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altLang="zh-CN" sz="18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Implementation</a:t>
            </a:r>
            <a:r>
              <a:rPr lang="zh-CN" altLang="en-US" sz="18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lang="en-US" sz="18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-5715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36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0851" y="1325857"/>
            <a:ext cx="3582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Classification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Tree</a:t>
            </a:r>
            <a:endParaRPr lang="en-US" sz="2800" b="1" dirty="0"/>
          </a:p>
        </p:txBody>
      </p:sp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883749348"/>
              </p:ext>
            </p:extLst>
          </p:nvPr>
        </p:nvGraphicFramePr>
        <p:xfrm>
          <a:off x="363257" y="1858802"/>
          <a:ext cx="5393600" cy="44207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014434" y="2863499"/>
            <a:ext cx="275130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000" dirty="0" smtClean="0"/>
              <a:t>Non-special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Event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Period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Prediction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Accuracy:</a:t>
            </a:r>
            <a:r>
              <a:rPr lang="zh-CN" altLang="en-US" sz="2000" dirty="0" smtClean="0"/>
              <a:t> </a:t>
            </a:r>
            <a:r>
              <a:rPr lang="en-US" altLang="zh-CN" sz="2000" b="1" dirty="0" smtClean="0"/>
              <a:t>42%</a:t>
            </a:r>
          </a:p>
          <a:p>
            <a:pPr marL="285750" indent="-285750">
              <a:buFont typeface="Arial" charset="0"/>
              <a:buChar char="•"/>
            </a:pPr>
            <a:endParaRPr lang="en-US" altLang="zh-CN" sz="2000" b="1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zh-CN" sz="2000" dirty="0"/>
              <a:t>Special</a:t>
            </a:r>
            <a:r>
              <a:rPr lang="zh-CN" altLang="en-US" sz="2000" dirty="0"/>
              <a:t> </a:t>
            </a:r>
            <a:r>
              <a:rPr lang="en-US" altLang="zh-CN" sz="2000" dirty="0"/>
              <a:t>Event</a:t>
            </a:r>
            <a:r>
              <a:rPr lang="zh-CN" altLang="en-US" sz="2000" dirty="0"/>
              <a:t> </a:t>
            </a:r>
            <a:r>
              <a:rPr lang="en-US" altLang="zh-CN" sz="2000" dirty="0"/>
              <a:t>Period</a:t>
            </a:r>
            <a:r>
              <a:rPr lang="zh-CN" altLang="en-US" sz="2000" dirty="0"/>
              <a:t> </a:t>
            </a:r>
            <a:r>
              <a:rPr lang="en-US" altLang="zh-CN" sz="2000" dirty="0"/>
              <a:t>Prediction</a:t>
            </a:r>
            <a:r>
              <a:rPr lang="zh-CN" altLang="en-US" sz="2000" dirty="0"/>
              <a:t> </a:t>
            </a:r>
            <a:r>
              <a:rPr lang="en-US" altLang="zh-CN" sz="2000" dirty="0"/>
              <a:t>Accuracy:</a:t>
            </a:r>
            <a:r>
              <a:rPr lang="zh-CN" altLang="en-US" sz="2000" dirty="0"/>
              <a:t> </a:t>
            </a:r>
            <a:r>
              <a:rPr lang="en-US" altLang="zh-CN" sz="2000" b="1" dirty="0"/>
              <a:t>55%</a:t>
            </a:r>
            <a:endParaRPr lang="en-US" sz="2000" b="1" dirty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10" name="Shape 228"/>
          <p:cNvSpPr txBox="1"/>
          <p:nvPr/>
        </p:nvSpPr>
        <p:spPr>
          <a:xfrm>
            <a:off x="2628237" y="6346626"/>
            <a:ext cx="3889094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l" rtl="0">
              <a:spcBef>
                <a:spcPts val="0"/>
              </a:spcBef>
              <a:buClr>
                <a:schemeClr val="dk1"/>
              </a:buClr>
              <a:buSzPct val="25000"/>
              <a:buFont typeface="Verdana"/>
              <a:buNone/>
            </a:pPr>
            <a:r>
              <a:rPr lang="en-US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Overview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Math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SQL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Results</a:t>
            </a:r>
            <a:endParaRPr lang="en-US" sz="14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57583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Shape 223"/>
          <p:cNvCxnSpPr/>
          <p:nvPr/>
        </p:nvCxnSpPr>
        <p:spPr>
          <a:xfrm rot="10800000" flipH="1">
            <a:off x="135927" y="1186249"/>
            <a:ext cx="8822723" cy="12356"/>
          </a:xfrm>
          <a:prstGeom prst="straightConnector1">
            <a:avLst/>
          </a:prstGeom>
          <a:noFill/>
          <a:ln w="57150" cap="flat" cmpd="sng">
            <a:solidFill>
              <a:srgbClr val="404965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224" name="Shape 2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8075" y="84581"/>
            <a:ext cx="1257966" cy="105593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/>
        </p:nvSpPr>
        <p:spPr>
          <a:xfrm>
            <a:off x="222426" y="412666"/>
            <a:ext cx="7794232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sz="36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Query #4 </a:t>
            </a:r>
            <a:r>
              <a:rPr lang="en-US" altLang="zh-CN" sz="18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Machine</a:t>
            </a:r>
            <a:r>
              <a:rPr lang="zh-CN" altLang="en-US" sz="18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altLang="zh-CN" sz="18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Learning</a:t>
            </a:r>
            <a:r>
              <a:rPr lang="zh-CN" altLang="en-US" sz="18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altLang="zh-CN" sz="18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Implementation</a:t>
            </a:r>
            <a:endParaRPr lang="en-US" sz="18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20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-5715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36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8113" y="1437066"/>
            <a:ext cx="7209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Classification Tree Prediction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Examples</a:t>
            </a:r>
            <a:endParaRPr lang="en-US" sz="2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78113" y="5000700"/>
            <a:ext cx="4837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Limitations</a:t>
            </a:r>
            <a:endParaRPr lang="en-US" sz="2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826903" y="5471220"/>
            <a:ext cx="78389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Lack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of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data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main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limitation;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higher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availability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of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data,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higher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prediction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accuracy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could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be</a:t>
            </a:r>
            <a:endParaRPr lang="en-US" sz="2000" dirty="0"/>
          </a:p>
        </p:txBody>
      </p:sp>
      <p:sp>
        <p:nvSpPr>
          <p:cNvPr id="12" name="Shape 228"/>
          <p:cNvSpPr txBox="1"/>
          <p:nvPr/>
        </p:nvSpPr>
        <p:spPr>
          <a:xfrm>
            <a:off x="2628237" y="6346626"/>
            <a:ext cx="3889094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l" rtl="0">
              <a:spcBef>
                <a:spcPts val="0"/>
              </a:spcBef>
              <a:buClr>
                <a:schemeClr val="dk1"/>
              </a:buClr>
              <a:buSzPct val="25000"/>
              <a:buFont typeface="Verdana"/>
              <a:buNone/>
            </a:pPr>
            <a:r>
              <a:rPr lang="en-US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Overview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Math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SQL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Results</a:t>
            </a:r>
            <a:endParaRPr lang="en-US" sz="14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558" y="1985004"/>
            <a:ext cx="1081903" cy="108190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78113" y="3150973"/>
            <a:ext cx="2462795" cy="1692876"/>
            <a:chOff x="478113" y="3150973"/>
            <a:chExt cx="2462795" cy="1692876"/>
          </a:xfrm>
        </p:grpSpPr>
        <p:sp>
          <p:nvSpPr>
            <p:cNvPr id="5" name="Rectangle 4"/>
            <p:cNvSpPr/>
            <p:nvPr/>
          </p:nvSpPr>
          <p:spPr>
            <a:xfrm>
              <a:off x="478113" y="3150973"/>
              <a:ext cx="2462795" cy="16928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78113" y="4399005"/>
              <a:ext cx="2462795" cy="444844"/>
            </a:xfrm>
            <a:prstGeom prst="rect">
              <a:avLst/>
            </a:prstGeom>
            <a:solidFill>
              <a:srgbClr val="FFC62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 smtClean="0">
                  <a:solidFill>
                    <a:sysClr val="windowText" lastClr="000000"/>
                  </a:solidFill>
                </a:rPr>
                <a:t>Office Items</a:t>
              </a:r>
              <a:endParaRPr lang="en-US" sz="1800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166340" y="3150973"/>
            <a:ext cx="2462795" cy="1692876"/>
            <a:chOff x="478113" y="3150973"/>
            <a:chExt cx="2462795" cy="1692876"/>
          </a:xfrm>
        </p:grpSpPr>
        <p:sp>
          <p:nvSpPr>
            <p:cNvPr id="23" name="Rectangle 22"/>
            <p:cNvSpPr/>
            <p:nvPr/>
          </p:nvSpPr>
          <p:spPr>
            <a:xfrm>
              <a:off x="478113" y="3150973"/>
              <a:ext cx="2462795" cy="16928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78113" y="4399005"/>
              <a:ext cx="2462795" cy="444844"/>
            </a:xfrm>
            <a:prstGeom prst="rect">
              <a:avLst/>
            </a:prstGeom>
            <a:solidFill>
              <a:srgbClr val="FFC62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 smtClean="0">
                  <a:solidFill>
                    <a:sysClr val="windowText" lastClr="000000"/>
                  </a:solidFill>
                </a:rPr>
                <a:t>Bag</a:t>
              </a:r>
              <a:endParaRPr lang="en-US" sz="1800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322226" y="3148018"/>
            <a:ext cx="2462795" cy="1692876"/>
            <a:chOff x="478113" y="3150973"/>
            <a:chExt cx="2462795" cy="1692876"/>
          </a:xfrm>
        </p:grpSpPr>
        <p:sp>
          <p:nvSpPr>
            <p:cNvPr id="26" name="Rectangle 25"/>
            <p:cNvSpPr/>
            <p:nvPr/>
          </p:nvSpPr>
          <p:spPr>
            <a:xfrm>
              <a:off x="478113" y="3150973"/>
              <a:ext cx="2462795" cy="16928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78113" y="4399005"/>
              <a:ext cx="2462795" cy="444844"/>
            </a:xfrm>
            <a:prstGeom prst="rect">
              <a:avLst/>
            </a:prstGeom>
            <a:solidFill>
              <a:srgbClr val="FFC62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 smtClean="0">
                  <a:solidFill>
                    <a:sysClr val="windowText" lastClr="000000"/>
                  </a:solidFill>
                </a:rPr>
                <a:t>Special Event Items</a:t>
              </a:r>
              <a:endParaRPr lang="en-US" sz="18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90470" y="3192173"/>
            <a:ext cx="2462795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700" dirty="0" smtClean="0"/>
              <a:t>During normal time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700" dirty="0" smtClean="0"/>
              <a:t>Individual/Club/Department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700" dirty="0" smtClean="0"/>
              <a:t>College name: COE</a:t>
            </a:r>
          </a:p>
          <a:p>
            <a:pPr marL="285750" indent="-285750">
              <a:buFont typeface="Arial" charset="0"/>
              <a:buChar char="•"/>
            </a:pPr>
            <a:endParaRPr lang="en-US" sz="1700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3358939" y="3192882"/>
            <a:ext cx="2462795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700" dirty="0" smtClean="0"/>
              <a:t>During Graduation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700" dirty="0" smtClean="0"/>
              <a:t>Business/CS Major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700" dirty="0" smtClean="0"/>
              <a:t>Not a frat/sorority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700" dirty="0" smtClean="0"/>
              <a:t>Not a tourist</a:t>
            </a:r>
          </a:p>
          <a:p>
            <a:pPr marL="285750" indent="-285750">
              <a:buFont typeface="Arial" charset="0"/>
              <a:buChar char="•"/>
            </a:pPr>
            <a:endParaRPr lang="en-US" sz="1700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6203053" y="3192172"/>
            <a:ext cx="2462795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700" dirty="0" smtClean="0"/>
              <a:t>During Sports Events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700" dirty="0" smtClean="0"/>
              <a:t>Male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700" dirty="0" smtClean="0"/>
              <a:t>Architecture Major</a:t>
            </a:r>
          </a:p>
          <a:p>
            <a:pPr marL="285750" indent="-285750">
              <a:buFont typeface="Arial" charset="0"/>
              <a:buChar char="•"/>
            </a:pPr>
            <a:endParaRPr lang="en-US" sz="17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7120" y="2026881"/>
            <a:ext cx="1146432" cy="11464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4648" y="1955257"/>
            <a:ext cx="1141395" cy="114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" name="Shape 174"/>
          <p:cNvCxnSpPr/>
          <p:nvPr/>
        </p:nvCxnSpPr>
        <p:spPr>
          <a:xfrm rot="10800000" flipH="1">
            <a:off x="135927" y="1186249"/>
            <a:ext cx="8822723" cy="12356"/>
          </a:xfrm>
          <a:prstGeom prst="straightConnector1">
            <a:avLst/>
          </a:prstGeom>
          <a:noFill/>
          <a:ln w="57150" cap="flat" cmpd="sng">
            <a:solidFill>
              <a:srgbClr val="404965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175" name="Shape 1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8075" y="84581"/>
            <a:ext cx="1258092" cy="105698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/>
          <p:nvPr/>
        </p:nvSpPr>
        <p:spPr>
          <a:xfrm>
            <a:off x="222426" y="412666"/>
            <a:ext cx="7352268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Query #</a:t>
            </a:r>
            <a:r>
              <a:rPr lang="en-US" sz="36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5</a:t>
            </a:r>
            <a:r>
              <a:rPr lang="zh-CN" altLang="en-US" sz="36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altLang="zh-CN" sz="20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Inventory</a:t>
            </a:r>
            <a:r>
              <a:rPr lang="zh-CN" altLang="en-US" sz="20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altLang="zh-CN" sz="20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Management</a:t>
            </a:r>
            <a:endParaRPr lang="en-US" sz="20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210851" y="5625291"/>
            <a:ext cx="8723867" cy="500995"/>
          </a:xfrm>
          <a:prstGeom prst="rect">
            <a:avLst/>
          </a:prstGeom>
          <a:solidFill>
            <a:srgbClr val="F4BD22"/>
          </a:solidFill>
          <a:ln w="38100" cap="flat" cmpd="sng">
            <a:solidFill>
              <a:srgbClr val="404965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altLang="zh-CN" sz="1800" b="1" dirty="0" smtClean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Verdana"/>
              </a:rPr>
              <a:t>Help the</a:t>
            </a:r>
            <a:r>
              <a:rPr lang="zh-CN" altLang="en-US" sz="1800" b="1" dirty="0" smtClean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Verdana"/>
              </a:rPr>
              <a:t> </a:t>
            </a:r>
            <a:r>
              <a:rPr lang="en-US" altLang="zh-CN" sz="1800" b="1" dirty="0" smtClean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Verdana"/>
              </a:rPr>
              <a:t>Cal Student Store</a:t>
            </a:r>
            <a:r>
              <a:rPr lang="zh-CN" altLang="en-US" sz="1800" b="1" dirty="0" smtClean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Verdana"/>
              </a:rPr>
              <a:t> </a:t>
            </a:r>
            <a:r>
              <a:rPr lang="en-US" altLang="zh-CN" sz="1800" b="1" dirty="0" smtClean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Verdana"/>
              </a:rPr>
              <a:t>strategically</a:t>
            </a:r>
            <a:r>
              <a:rPr lang="zh-CN" altLang="en-US" sz="1800" b="1" dirty="0" smtClean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Verdana"/>
              </a:rPr>
              <a:t> </a:t>
            </a:r>
            <a:r>
              <a:rPr lang="en-US" altLang="zh-CN" sz="1800" b="1" dirty="0" smtClean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Verdana"/>
              </a:rPr>
              <a:t>place</a:t>
            </a:r>
            <a:r>
              <a:rPr lang="zh-CN" altLang="en-US" sz="1800" b="1" dirty="0" smtClean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Verdana"/>
              </a:rPr>
              <a:t> </a:t>
            </a:r>
            <a:r>
              <a:rPr lang="en-US" altLang="zh-CN" sz="1800" b="1" dirty="0" smtClean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Verdana"/>
              </a:rPr>
              <a:t>orders</a:t>
            </a:r>
            <a:r>
              <a:rPr lang="zh-CN" altLang="en-US" sz="1800" b="1" dirty="0" smtClean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Verdana"/>
              </a:rPr>
              <a:t> </a:t>
            </a:r>
            <a:r>
              <a:rPr lang="en-US" altLang="zh-CN" sz="1800" b="1" dirty="0" smtClean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Verdana"/>
              </a:rPr>
              <a:t>and</a:t>
            </a:r>
            <a:r>
              <a:rPr lang="zh-CN" altLang="en-US" sz="1800" b="1" dirty="0" smtClean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Verdana"/>
              </a:rPr>
              <a:t> </a:t>
            </a:r>
            <a:r>
              <a:rPr lang="en-US" altLang="zh-CN" sz="1800" b="1" dirty="0" smtClean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Verdana"/>
              </a:rPr>
              <a:t>clear</a:t>
            </a:r>
            <a:r>
              <a:rPr lang="zh-CN" altLang="en-US" sz="1800" b="1" dirty="0" smtClean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Verdana"/>
              </a:rPr>
              <a:t> </a:t>
            </a:r>
            <a:r>
              <a:rPr lang="en-US" altLang="zh-CN" sz="1800" b="1" dirty="0" smtClean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Verdana"/>
              </a:rPr>
              <a:t>inventory</a:t>
            </a:r>
            <a:endParaRPr lang="en-US" sz="1800" b="1" dirty="0">
              <a:solidFill>
                <a:schemeClr val="dk1"/>
              </a:solidFill>
              <a:latin typeface="Calibri" charset="0"/>
              <a:ea typeface="Calibri" charset="0"/>
              <a:cs typeface="Calibri" charset="0"/>
              <a:sym typeface="Verdan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8810" y="1452484"/>
            <a:ext cx="76270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 smtClean="0"/>
              <a:t>Purpose:</a:t>
            </a:r>
            <a:r>
              <a:rPr lang="zh-CN" altLang="en-US" sz="1800" b="1" dirty="0" smtClean="0"/>
              <a:t> </a:t>
            </a:r>
            <a:endParaRPr lang="en-US" altLang="zh-CN" sz="1800" b="1" dirty="0" smtClean="0"/>
          </a:p>
          <a:p>
            <a:r>
              <a:rPr lang="en-US" altLang="zh-CN" sz="1800" dirty="0" smtClean="0"/>
              <a:t>Conduct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inventory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analysis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on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time-sensitive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products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to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determine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the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proper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order/re-stock/stock-off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time</a:t>
            </a: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648808" y="2595719"/>
            <a:ext cx="7735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 smtClean="0"/>
              <a:t>Business</a:t>
            </a:r>
            <a:r>
              <a:rPr lang="zh-CN" altLang="en-US" sz="1800" b="1" dirty="0" smtClean="0"/>
              <a:t> </a:t>
            </a:r>
            <a:r>
              <a:rPr lang="en-US" altLang="zh-CN" sz="1800" b="1" dirty="0" smtClean="0"/>
              <a:t>Justification:</a:t>
            </a:r>
          </a:p>
          <a:p>
            <a:r>
              <a:rPr lang="en-US" altLang="zh-CN" sz="1800" dirty="0" smtClean="0"/>
              <a:t>Allows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Cal Student</a:t>
            </a:r>
            <a:r>
              <a:rPr lang="zh-CN" altLang="en-US" sz="1800" dirty="0" smtClean="0"/>
              <a:t> </a:t>
            </a:r>
            <a:r>
              <a:rPr lang="en-US" altLang="zh-CN" sz="1800" dirty="0"/>
              <a:t>S</a:t>
            </a:r>
            <a:r>
              <a:rPr lang="en-US" altLang="zh-CN" sz="1800" dirty="0" smtClean="0"/>
              <a:t>tore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to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predict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the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demand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for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time-sensitive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products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so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that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they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can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manage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the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inventory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accordingly,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given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the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spatial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limit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of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the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Cal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Student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Store’s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storage facilities and set shipping times</a:t>
            </a:r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648809" y="4015952"/>
            <a:ext cx="7510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 smtClean="0"/>
              <a:t>Statistical</a:t>
            </a:r>
            <a:r>
              <a:rPr lang="zh-CN" altLang="en-US" sz="1800" b="1" dirty="0" smtClean="0"/>
              <a:t> </a:t>
            </a:r>
            <a:r>
              <a:rPr lang="en-US" altLang="zh-CN" sz="1800" b="1" dirty="0" smtClean="0"/>
              <a:t>Model:</a:t>
            </a:r>
          </a:p>
          <a:p>
            <a:r>
              <a:rPr lang="en-US" altLang="zh-CN" sz="1800" dirty="0" smtClean="0"/>
              <a:t>Fit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time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series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model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on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the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existing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data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of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demand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for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time-sensitive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products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to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predict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future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trends,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taking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into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consideration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of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possible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seasonal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fluctuation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and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effects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from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special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events</a:t>
            </a:r>
            <a:endParaRPr lang="en-US" sz="1800" dirty="0"/>
          </a:p>
        </p:txBody>
      </p:sp>
      <p:sp>
        <p:nvSpPr>
          <p:cNvPr id="11" name="Shape 228"/>
          <p:cNvSpPr txBox="1"/>
          <p:nvPr/>
        </p:nvSpPr>
        <p:spPr>
          <a:xfrm>
            <a:off x="2628237" y="6346626"/>
            <a:ext cx="3889094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l" rtl="0">
              <a:spcBef>
                <a:spcPts val="0"/>
              </a:spcBef>
              <a:buClr>
                <a:schemeClr val="dk1"/>
              </a:buClr>
              <a:buSzPct val="25000"/>
              <a:buFont typeface="Verdana"/>
              <a:buNone/>
            </a:pPr>
            <a:r>
              <a:rPr lang="en-US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Overview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Math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SQL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Results</a:t>
            </a:r>
            <a:endParaRPr lang="en-US" sz="14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86013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Shape 223"/>
          <p:cNvCxnSpPr/>
          <p:nvPr/>
        </p:nvCxnSpPr>
        <p:spPr>
          <a:xfrm rot="10800000" flipH="1">
            <a:off x="135927" y="1186249"/>
            <a:ext cx="8822723" cy="12356"/>
          </a:xfrm>
          <a:prstGeom prst="straightConnector1">
            <a:avLst/>
          </a:prstGeom>
          <a:noFill/>
          <a:ln w="57150" cap="flat" cmpd="sng">
            <a:solidFill>
              <a:srgbClr val="404965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224" name="Shape 2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8075" y="84581"/>
            <a:ext cx="1257966" cy="105593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/>
        </p:nvSpPr>
        <p:spPr>
          <a:xfrm>
            <a:off x="222426" y="412666"/>
            <a:ext cx="7352268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Query </a:t>
            </a:r>
            <a:r>
              <a:rPr lang="en-US" sz="36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#5 </a:t>
            </a:r>
            <a:r>
              <a:rPr lang="en-US" sz="20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Time Series Model</a:t>
            </a:r>
            <a:endParaRPr lang="en-US" sz="20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-5715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36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" name="Shape 228"/>
          <p:cNvSpPr txBox="1"/>
          <p:nvPr/>
        </p:nvSpPr>
        <p:spPr>
          <a:xfrm>
            <a:off x="2628237" y="6346626"/>
            <a:ext cx="3889094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l" rtl="0">
              <a:spcBef>
                <a:spcPts val="0"/>
              </a:spcBef>
              <a:buClr>
                <a:schemeClr val="dk1"/>
              </a:buClr>
              <a:buSzPct val="25000"/>
              <a:buFont typeface="Verdana"/>
              <a:buNone/>
            </a:pPr>
            <a:r>
              <a:rPr lang="en-US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Overview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</a:t>
            </a:r>
            <a:r>
              <a:rPr lang="en-US" sz="14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Math</a:t>
            </a:r>
            <a:r>
              <a:rPr lang="en-US" sz="14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SQL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Results</a:t>
            </a:r>
            <a:endParaRPr lang="en-US" sz="14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61" y="2404160"/>
            <a:ext cx="4275786" cy="31296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90913" y="1459433"/>
            <a:ext cx="27818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ARIMA Model:</a:t>
            </a:r>
          </a:p>
          <a:p>
            <a:r>
              <a:rPr lang="en-US" dirty="0" smtClean="0"/>
              <a:t>Use sequential historical data (SQL) to make future predictions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7664" y="2261496"/>
            <a:ext cx="3027424" cy="34303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47012" y="1468192"/>
            <a:ext cx="28977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STL Model:</a:t>
            </a:r>
          </a:p>
          <a:p>
            <a:r>
              <a:rPr lang="en-US" dirty="0" smtClean="0"/>
              <a:t>Decompose time series to observe seasonality and trends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56320" y="5741268"/>
            <a:ext cx="8422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Historical inventory levels calculated based on: </a:t>
            </a:r>
            <a:r>
              <a:rPr lang="en-US" i="1" dirty="0" smtClean="0"/>
              <a:t>Inventory(t) = Inventory(t-1) </a:t>
            </a:r>
            <a:r>
              <a:rPr lang="en-US" i="1" dirty="0"/>
              <a:t>-</a:t>
            </a:r>
            <a:r>
              <a:rPr lang="en-US" i="1" dirty="0" smtClean="0"/>
              <a:t> Purchase(t) + shipment(t)</a:t>
            </a:r>
            <a:endParaRPr lang="en-US" i="1" dirty="0"/>
          </a:p>
        </p:txBody>
      </p:sp>
      <p:sp>
        <p:nvSpPr>
          <p:cNvPr id="9" name="Oval 8"/>
          <p:cNvSpPr/>
          <p:nvPr/>
        </p:nvSpPr>
        <p:spPr>
          <a:xfrm>
            <a:off x="528031" y="1416676"/>
            <a:ext cx="785611" cy="78561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1.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5005593" y="1416675"/>
            <a:ext cx="785611" cy="78561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2</a:t>
            </a:r>
            <a:r>
              <a:rPr lang="en-US" sz="3200" b="1" dirty="0" smtClean="0">
                <a:solidFill>
                  <a:schemeClr val="tx1"/>
                </a:solidFill>
              </a:rPr>
              <a:t>.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26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Shape 223"/>
          <p:cNvCxnSpPr/>
          <p:nvPr/>
        </p:nvCxnSpPr>
        <p:spPr>
          <a:xfrm rot="10800000" flipH="1">
            <a:off x="135927" y="1186249"/>
            <a:ext cx="8822723" cy="12356"/>
          </a:xfrm>
          <a:prstGeom prst="straightConnector1">
            <a:avLst/>
          </a:prstGeom>
          <a:noFill/>
          <a:ln w="57150" cap="flat" cmpd="sng">
            <a:solidFill>
              <a:srgbClr val="404965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224" name="Shape 2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8075" y="84581"/>
            <a:ext cx="1257966" cy="105593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/>
        </p:nvSpPr>
        <p:spPr>
          <a:xfrm>
            <a:off x="222426" y="412666"/>
            <a:ext cx="7352268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Query </a:t>
            </a:r>
            <a:r>
              <a:rPr lang="en-US" sz="36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#5 </a:t>
            </a:r>
            <a:r>
              <a:rPr lang="en-US" sz="20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SQL</a:t>
            </a:r>
            <a:endParaRPr lang="en-US" sz="20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-5715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36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0607" y="1425915"/>
            <a:ext cx="6027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Calibri" charset="0"/>
                <a:ea typeface="Calibri" charset="0"/>
                <a:cs typeface="Calibri" charset="0"/>
              </a:rPr>
              <a:t>1.) Determine the top 10 highest selling products in a 3 year period </a:t>
            </a:r>
            <a:endParaRPr lang="en-US" sz="16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0607" y="1723197"/>
            <a:ext cx="848369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CREATE VIEW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most_popular_items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AS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SELECT SKU FROM (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SELECT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t.SKU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, SUM(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tp.Quantity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) sales FROM Transaction t,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Transaction_Product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tp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WHERE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t.Date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IS BETWEEN “2014-01-01 “ AND “2016-12-31”  GROUP BY SKU ORDER BY sales DESC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LIMIT 10; )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dirty="0">
                <a:latin typeface="Calibri" charset="0"/>
                <a:ea typeface="Calibri" charset="0"/>
                <a:cs typeface="Calibri" charset="0"/>
              </a:rPr>
            </a:b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0607" y="3031703"/>
            <a:ext cx="5267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" charset="0"/>
                <a:ea typeface="Calibri" charset="0"/>
                <a:cs typeface="Calibri" charset="0"/>
              </a:rPr>
              <a:t>2</a:t>
            </a:r>
            <a:r>
              <a:rPr lang="en-US" sz="1600" b="1" dirty="0" smtClean="0">
                <a:latin typeface="Calibri" charset="0"/>
                <a:ea typeface="Calibri" charset="0"/>
                <a:cs typeface="Calibri" charset="0"/>
              </a:rPr>
              <a:t>.) Find all purchase history for these top 10 products </a:t>
            </a:r>
            <a:endParaRPr lang="en-US" sz="16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0607" y="3381285"/>
            <a:ext cx="80106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CREATE VIEW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purchase_history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AS SELECT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t.Date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AS date,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tp.SKU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AS SKU, SUM(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t.Quantity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) AS purchase FROM Transaction t,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Transaction_Product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tp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WHERE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t.TID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=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tp.TID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AND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t.Date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IS BETWEEN “2014-01-01 “ AND “2016-12-31”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AND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tp.SKU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IN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most_popular_items.SKU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GROUP BY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t.Date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tp.SKU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;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dirty="0">
                <a:latin typeface="Calibri" charset="0"/>
                <a:ea typeface="Calibri" charset="0"/>
                <a:cs typeface="Calibri" charset="0"/>
              </a:rPr>
            </a:b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0608" y="4555997"/>
            <a:ext cx="5267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" charset="0"/>
                <a:ea typeface="Calibri" charset="0"/>
                <a:cs typeface="Calibri" charset="0"/>
              </a:rPr>
              <a:t>3</a:t>
            </a:r>
            <a:r>
              <a:rPr lang="en-US" sz="1600" b="1" dirty="0" smtClean="0">
                <a:latin typeface="Calibri" charset="0"/>
                <a:ea typeface="Calibri" charset="0"/>
                <a:cs typeface="Calibri" charset="0"/>
              </a:rPr>
              <a:t>.) Keep track of all shipping information</a:t>
            </a:r>
            <a:endParaRPr lang="en-US" sz="16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0608" y="4906851"/>
            <a:ext cx="834551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CREATE VIEW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shipment_history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AS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SELECT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j.SKU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AS SKU ,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s.arrival_date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AS date, SUM(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s.Quantity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) AS shipment FROM Shipment s,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Junction_Merch_Order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j, Order o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WHERE  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s.OID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=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o.OID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o.OID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=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j.OID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s.arrival_date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IS BETWEEN “2014-01-01 “ AND “2016-12-31” AND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j.SKU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IN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most_popular_items.SKU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GROUP BY date, SKU ;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21" name="Shape 228"/>
          <p:cNvSpPr txBox="1"/>
          <p:nvPr/>
        </p:nvSpPr>
        <p:spPr>
          <a:xfrm>
            <a:off x="2628237" y="6346626"/>
            <a:ext cx="3889094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l" rtl="0">
              <a:spcBef>
                <a:spcPts val="0"/>
              </a:spcBef>
              <a:buClr>
                <a:schemeClr val="dk1"/>
              </a:buClr>
              <a:buSzPct val="25000"/>
              <a:buFont typeface="Verdana"/>
              <a:buNone/>
            </a:pPr>
            <a:r>
              <a:rPr lang="en-US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Overview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</a:t>
            </a:r>
            <a:r>
              <a:rPr lang="en-US" sz="14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Math</a:t>
            </a:r>
            <a:r>
              <a:rPr lang="en-US" sz="14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</a:t>
            </a:r>
            <a:r>
              <a:rPr lang="en-US" sz="14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4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SQL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Results</a:t>
            </a:r>
            <a:endParaRPr lang="en-US" sz="14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36573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flipV="1">
            <a:off x="135927" y="1186249"/>
            <a:ext cx="8822723" cy="12356"/>
          </a:xfrm>
          <a:prstGeom prst="line">
            <a:avLst/>
          </a:prstGeom>
          <a:ln w="57150">
            <a:solidFill>
              <a:srgbClr val="4049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075" y="84581"/>
            <a:ext cx="1258218" cy="10580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2426" y="412666"/>
            <a:ext cx="7352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Verdana" charset="0"/>
                <a:ea typeface="Verdana" charset="0"/>
                <a:cs typeface="Verdana" charset="0"/>
              </a:rPr>
              <a:t>Client Overview</a:t>
            </a:r>
            <a:endParaRPr lang="en-US" sz="3600" b="1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10851" y="5724147"/>
            <a:ext cx="8723867" cy="500995"/>
          </a:xfrm>
          <a:prstGeom prst="rect">
            <a:avLst/>
          </a:prstGeom>
          <a:solidFill>
            <a:srgbClr val="FFC623"/>
          </a:solidFill>
          <a:ln w="38100">
            <a:solidFill>
              <a:srgbClr val="404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Our database will increase understanding of sales trends and operations</a:t>
            </a:r>
            <a:endParaRPr lang="en-US" sz="18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1235674" y="2002343"/>
            <a:ext cx="2038862" cy="2038862"/>
          </a:xfrm>
          <a:prstGeom prst="ellipse">
            <a:avLst/>
          </a:prstGeom>
          <a:solidFill>
            <a:schemeClr val="bg1"/>
          </a:solidFill>
          <a:ln>
            <a:solidFill>
              <a:srgbClr val="404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601730" y="2002342"/>
            <a:ext cx="2038862" cy="2038862"/>
          </a:xfrm>
          <a:prstGeom prst="ellipse">
            <a:avLst/>
          </a:prstGeom>
          <a:solidFill>
            <a:schemeClr val="bg1"/>
          </a:solidFill>
          <a:ln>
            <a:solidFill>
              <a:srgbClr val="404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7656" y="2394325"/>
            <a:ext cx="1254897" cy="125489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1701" y="2228008"/>
            <a:ext cx="1578919" cy="157891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50598" y="1500358"/>
            <a:ext cx="2545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With a Database</a:t>
            </a:r>
            <a:endParaRPr lang="en-US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74585" y="4192459"/>
            <a:ext cx="33857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Distributes </a:t>
            </a:r>
            <a:r>
              <a:rPr lang="en-US" sz="2000" b="1" dirty="0" smtClean="0"/>
              <a:t>clothing, books, and accessories</a:t>
            </a:r>
            <a:r>
              <a:rPr lang="en-US" sz="2000" dirty="0" smtClean="0"/>
              <a:t> to the UC Berkeley community</a:t>
            </a:r>
            <a:endParaRPr lang="en-US" sz="2000" dirty="0"/>
          </a:p>
        </p:txBody>
      </p:sp>
      <p:sp>
        <p:nvSpPr>
          <p:cNvPr id="17" name="Right Arrow 16"/>
          <p:cNvSpPr/>
          <p:nvPr/>
        </p:nvSpPr>
        <p:spPr>
          <a:xfrm>
            <a:off x="3802405" y="2881548"/>
            <a:ext cx="1276207" cy="457200"/>
          </a:xfrm>
          <a:prstGeom prst="rightArrow">
            <a:avLst/>
          </a:prstGeom>
          <a:solidFill>
            <a:schemeClr val="bg1"/>
          </a:solidFill>
          <a:ln>
            <a:solidFill>
              <a:srgbClr val="404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334969" y="4192459"/>
            <a:ext cx="35474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Track</a:t>
            </a:r>
            <a:r>
              <a:rPr lang="en-US" sz="2000" dirty="0" smtClean="0"/>
              <a:t> merchandise items</a:t>
            </a:r>
          </a:p>
          <a:p>
            <a:r>
              <a:rPr lang="en-US" sz="2000" b="1" dirty="0" smtClean="0"/>
              <a:t>Understand</a:t>
            </a:r>
            <a:r>
              <a:rPr lang="en-US" sz="2000" dirty="0" smtClean="0"/>
              <a:t> special events</a:t>
            </a:r>
          </a:p>
          <a:p>
            <a:r>
              <a:rPr lang="en-US" sz="2000" b="1" dirty="0" smtClean="0"/>
              <a:t>Forecast</a:t>
            </a:r>
            <a:r>
              <a:rPr lang="en-US" sz="2000" dirty="0" smtClean="0"/>
              <a:t> future sales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77322" y="1473957"/>
            <a:ext cx="2755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Cal Student Store</a:t>
            </a:r>
            <a:endParaRPr lang="en-US" sz="2400" b="1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1541" y="4192459"/>
            <a:ext cx="324848" cy="31908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1541" y="4537664"/>
            <a:ext cx="324848" cy="31908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1541" y="4851435"/>
            <a:ext cx="324848" cy="31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27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Shape 223"/>
          <p:cNvCxnSpPr/>
          <p:nvPr/>
        </p:nvCxnSpPr>
        <p:spPr>
          <a:xfrm rot="10800000" flipH="1">
            <a:off x="135927" y="1186249"/>
            <a:ext cx="8822723" cy="12356"/>
          </a:xfrm>
          <a:prstGeom prst="straightConnector1">
            <a:avLst/>
          </a:prstGeom>
          <a:noFill/>
          <a:ln w="57150" cap="flat" cmpd="sng">
            <a:solidFill>
              <a:srgbClr val="404965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224" name="Shape 2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8075" y="84581"/>
            <a:ext cx="1257966" cy="105593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/>
        </p:nvSpPr>
        <p:spPr>
          <a:xfrm>
            <a:off x="222426" y="412666"/>
            <a:ext cx="7352268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Query </a:t>
            </a:r>
            <a:r>
              <a:rPr lang="en-US" sz="36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#5 </a:t>
            </a:r>
            <a:r>
              <a:rPr lang="en-US" sz="20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Time Series Results</a:t>
            </a:r>
            <a:endParaRPr lang="en-US" sz="20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-5715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36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27" y="1325857"/>
            <a:ext cx="3508794" cy="26453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927" y="3971158"/>
            <a:ext cx="3508794" cy="2308627"/>
          </a:xfrm>
          <a:prstGeom prst="rect">
            <a:avLst/>
          </a:prstGeom>
        </p:spPr>
      </p:pic>
      <p:sp>
        <p:nvSpPr>
          <p:cNvPr id="13" name="Shape 228"/>
          <p:cNvSpPr txBox="1"/>
          <p:nvPr/>
        </p:nvSpPr>
        <p:spPr>
          <a:xfrm>
            <a:off x="2628237" y="6346626"/>
            <a:ext cx="3889094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2225" algn="l" rtl="0">
              <a:spcBef>
                <a:spcPts val="0"/>
              </a:spcBef>
              <a:buClr>
                <a:schemeClr val="dk1"/>
              </a:buClr>
              <a:buSzPct val="25000"/>
              <a:buFont typeface="Verdana"/>
              <a:buNone/>
            </a:pPr>
            <a:r>
              <a:rPr lang="en-US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Overview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</a:t>
            </a:r>
            <a:r>
              <a:rPr lang="en-US" sz="14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Math</a:t>
            </a:r>
            <a:r>
              <a:rPr lang="en-US" sz="14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sz="14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SQL  </a:t>
            </a:r>
            <a:r>
              <a:rPr lang="en-US" sz="1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 </a:t>
            </a:r>
            <a:r>
              <a:rPr lang="en-US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Results</a:t>
            </a:r>
            <a:endParaRPr lang="en-US" sz="14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5576" y="1431064"/>
            <a:ext cx="3457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Steps for Time Series Analysis: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163655" y="2148875"/>
            <a:ext cx="2146168" cy="11223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309823" y="1944710"/>
            <a:ext cx="46488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1.) </a:t>
            </a:r>
            <a:r>
              <a:rPr lang="en-US" sz="1600" b="1" dirty="0" smtClean="0">
                <a:latin typeface="Calibri" charset="0"/>
                <a:ea typeface="Calibri" charset="0"/>
                <a:cs typeface="Calibri" charset="0"/>
              </a:rPr>
              <a:t>T-Shirt</a:t>
            </a:r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600" b="1" dirty="0" smtClean="0">
                <a:latin typeface="Calibri" charset="0"/>
                <a:ea typeface="Calibri" charset="0"/>
                <a:cs typeface="Calibri" charset="0"/>
              </a:rPr>
              <a:t>Inventory falls below 0 </a:t>
            </a:r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(representing backorders) right around the time period of the </a:t>
            </a:r>
            <a:r>
              <a:rPr lang="en-US" sz="1600" b="1" dirty="0" smtClean="0">
                <a:latin typeface="Calibri" charset="0"/>
                <a:ea typeface="Calibri" charset="0"/>
                <a:cs typeface="Calibri" charset="0"/>
              </a:rPr>
              <a:t>Cal-Arizona basketball game</a:t>
            </a:r>
            <a:endParaRPr lang="en-US" sz="200" b="1" dirty="0" smtClean="0">
              <a:latin typeface="Calibri" charset="0"/>
              <a:ea typeface="Calibri" charset="0"/>
              <a:cs typeface="Calibri" charset="0"/>
            </a:endParaRPr>
          </a:p>
          <a:p>
            <a:endParaRPr lang="en-US" sz="16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2.) Potential </a:t>
            </a:r>
            <a:r>
              <a:rPr lang="en-US" sz="1600" b="1" dirty="0" smtClean="0">
                <a:latin typeface="Calibri" charset="0"/>
                <a:ea typeface="Calibri" charset="0"/>
                <a:cs typeface="Calibri" charset="0"/>
              </a:rPr>
              <a:t>demand not being able to be met</a:t>
            </a:r>
          </a:p>
          <a:p>
            <a:endParaRPr lang="en-US" sz="1600" b="1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3</a:t>
            </a:r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.) </a:t>
            </a:r>
            <a:r>
              <a:rPr lang="en-US" sz="1600" b="1" dirty="0" smtClean="0">
                <a:latin typeface="Calibri" charset="0"/>
                <a:ea typeface="Calibri" charset="0"/>
                <a:cs typeface="Calibri" charset="0"/>
              </a:rPr>
              <a:t>Expand</a:t>
            </a:r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 this thinking to full time series</a:t>
            </a:r>
          </a:p>
          <a:p>
            <a:endParaRPr lang="en-US" sz="16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4.) Visually predict </a:t>
            </a:r>
            <a:r>
              <a:rPr lang="en-US" sz="1600" b="1" dirty="0" smtClean="0">
                <a:latin typeface="Calibri" charset="0"/>
                <a:ea typeface="Calibri" charset="0"/>
                <a:cs typeface="Calibri" charset="0"/>
              </a:rPr>
              <a:t>cyclical trends </a:t>
            </a:r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in inventory</a:t>
            </a:r>
          </a:p>
          <a:p>
            <a:endParaRPr lang="en-US" sz="16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5</a:t>
            </a:r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.) </a:t>
            </a:r>
            <a:r>
              <a:rPr lang="en-US" sz="1600" b="1" dirty="0" smtClean="0">
                <a:latin typeface="Calibri" charset="0"/>
                <a:ea typeface="Calibri" charset="0"/>
                <a:cs typeface="Calibri" charset="0"/>
              </a:rPr>
              <a:t>Cross reference </a:t>
            </a:r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with special events to determine       the source of the sales peak</a:t>
            </a:r>
            <a:endParaRPr lang="en-US" sz="1600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2266685" y="4098409"/>
            <a:ext cx="2043138" cy="12979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898560" y="5424211"/>
            <a:ext cx="4871953" cy="670484"/>
          </a:xfrm>
          <a:prstGeom prst="rect">
            <a:avLst/>
          </a:prstGeom>
          <a:solidFill>
            <a:srgbClr val="FFC623"/>
          </a:solidFill>
          <a:ln>
            <a:solidFill>
              <a:srgbClr val="404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 thorough time series analysis accurately </a:t>
            </a:r>
            <a:r>
              <a:rPr lang="en-US" sz="1600" b="1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predicts future inventory </a:t>
            </a:r>
            <a:r>
              <a:rPr lang="en-US" sz="1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troughs with historical data</a:t>
            </a:r>
            <a:endParaRPr lang="en-US" sz="16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79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Shape 223"/>
          <p:cNvCxnSpPr/>
          <p:nvPr/>
        </p:nvCxnSpPr>
        <p:spPr>
          <a:xfrm rot="10800000" flipH="1">
            <a:off x="135927" y="1186249"/>
            <a:ext cx="8822723" cy="12356"/>
          </a:xfrm>
          <a:prstGeom prst="straightConnector1">
            <a:avLst/>
          </a:prstGeom>
          <a:noFill/>
          <a:ln w="57150" cap="flat" cmpd="sng">
            <a:solidFill>
              <a:srgbClr val="404965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224" name="Shape 2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8075" y="84581"/>
            <a:ext cx="1257966" cy="105593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/>
        </p:nvSpPr>
        <p:spPr>
          <a:xfrm>
            <a:off x="222426" y="437380"/>
            <a:ext cx="7352268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Report Content</a:t>
            </a:r>
            <a:endParaRPr lang="en-US" sz="20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-5715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36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" name="Oval 2"/>
          <p:cNvSpPr/>
          <p:nvPr/>
        </p:nvSpPr>
        <p:spPr>
          <a:xfrm>
            <a:off x="568411" y="1569309"/>
            <a:ext cx="1112108" cy="1112108"/>
          </a:xfrm>
          <a:prstGeom prst="ellipse">
            <a:avLst/>
          </a:prstGeom>
          <a:solidFill>
            <a:schemeClr val="bg1"/>
          </a:solidFill>
          <a:ln w="38100">
            <a:solidFill>
              <a:srgbClr val="404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tx1"/>
                </a:solidFill>
              </a:rPr>
              <a:t>1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1289221" y="2797316"/>
            <a:ext cx="1112108" cy="1112108"/>
          </a:xfrm>
          <a:prstGeom prst="ellipse">
            <a:avLst/>
          </a:prstGeom>
          <a:solidFill>
            <a:schemeClr val="bg1"/>
          </a:solidFill>
          <a:ln w="38100">
            <a:solidFill>
              <a:srgbClr val="404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</a:rPr>
              <a:t>2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2071815" y="4024185"/>
            <a:ext cx="1112108" cy="1112108"/>
          </a:xfrm>
          <a:prstGeom prst="ellipse">
            <a:avLst/>
          </a:prstGeom>
          <a:solidFill>
            <a:schemeClr val="bg1"/>
          </a:solidFill>
          <a:ln w="38100">
            <a:solidFill>
              <a:srgbClr val="404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tx1"/>
                </a:solidFill>
              </a:rPr>
              <a:t>3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2899718" y="5251623"/>
            <a:ext cx="1112108" cy="1112108"/>
          </a:xfrm>
          <a:prstGeom prst="ellipse">
            <a:avLst/>
          </a:prstGeom>
          <a:solidFill>
            <a:schemeClr val="bg1"/>
          </a:solidFill>
          <a:ln w="38100">
            <a:solidFill>
              <a:srgbClr val="404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</a:rPr>
              <a:t>4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45275" y="1744789"/>
            <a:ext cx="55028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Client Summary</a:t>
            </a:r>
            <a:endParaRPr lang="en-US" sz="4000" dirty="0"/>
          </a:p>
        </p:txBody>
      </p:sp>
      <p:sp>
        <p:nvSpPr>
          <p:cNvPr id="17" name="TextBox 16"/>
          <p:cNvSpPr txBox="1"/>
          <p:nvPr/>
        </p:nvSpPr>
        <p:spPr>
          <a:xfrm>
            <a:off x="2627869" y="2998858"/>
            <a:ext cx="55028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Database Design</a:t>
            </a:r>
            <a:endParaRPr lang="en-US" sz="4000" dirty="0"/>
          </a:p>
        </p:txBody>
      </p:sp>
      <p:sp>
        <p:nvSpPr>
          <p:cNvPr id="18" name="TextBox 17"/>
          <p:cNvSpPr txBox="1"/>
          <p:nvPr/>
        </p:nvSpPr>
        <p:spPr>
          <a:xfrm>
            <a:off x="3455772" y="4226296"/>
            <a:ext cx="55028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SQL Queries</a:t>
            </a:r>
            <a:endParaRPr lang="en-US" sz="4000" dirty="0"/>
          </a:p>
        </p:txBody>
      </p:sp>
      <p:sp>
        <p:nvSpPr>
          <p:cNvPr id="19" name="TextBox 18"/>
          <p:cNvSpPr txBox="1"/>
          <p:nvPr/>
        </p:nvSpPr>
        <p:spPr>
          <a:xfrm>
            <a:off x="4223951" y="5457000"/>
            <a:ext cx="3966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Normalization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50880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flipV="1">
            <a:off x="135927" y="1186249"/>
            <a:ext cx="8822723" cy="12356"/>
          </a:xfrm>
          <a:prstGeom prst="line">
            <a:avLst/>
          </a:prstGeom>
          <a:ln w="57150">
            <a:solidFill>
              <a:srgbClr val="4049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075" y="84581"/>
            <a:ext cx="1258218" cy="10580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2426" y="412666"/>
            <a:ext cx="7352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Verdana" charset="0"/>
                <a:ea typeface="Verdana" charset="0"/>
                <a:cs typeface="Verdana" charset="0"/>
              </a:rPr>
              <a:t>Normalization </a:t>
            </a:r>
            <a:r>
              <a:rPr lang="en-US" sz="2000" b="1" dirty="0" smtClean="0">
                <a:latin typeface="Verdana" charset="0"/>
                <a:ea typeface="Verdana" charset="0"/>
                <a:cs typeface="Verdana" charset="0"/>
              </a:rPr>
              <a:t>First Normal Form</a:t>
            </a:r>
            <a:endParaRPr lang="en-US" sz="3600" b="1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8734" y="16320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2426" y="1581051"/>
            <a:ext cx="88103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600" b="1" dirty="0" smtClean="0"/>
              <a:t>Schema (Previously): </a:t>
            </a:r>
          </a:p>
          <a:p>
            <a:pPr fontAlgn="base"/>
            <a:r>
              <a:rPr lang="en-US" sz="1600" dirty="0" smtClean="0"/>
              <a:t>Transaction </a:t>
            </a:r>
            <a:r>
              <a:rPr lang="en-US" sz="1600" dirty="0"/>
              <a:t>(</a:t>
            </a:r>
            <a:r>
              <a:rPr lang="en-US" sz="1600" u="sng" dirty="0"/>
              <a:t>TID</a:t>
            </a:r>
            <a:r>
              <a:rPr lang="en-US" sz="1600" dirty="0"/>
              <a:t>, EID</a:t>
            </a:r>
            <a:r>
              <a:rPr lang="en-US" sz="1600" baseline="30000" dirty="0"/>
              <a:t>8</a:t>
            </a:r>
            <a:r>
              <a:rPr lang="en-US" sz="1600" dirty="0"/>
              <a:t>, CID</a:t>
            </a:r>
            <a:r>
              <a:rPr lang="en-US" sz="1600" baseline="30000" dirty="0"/>
              <a:t>7</a:t>
            </a:r>
            <a:r>
              <a:rPr lang="en-US" sz="1600" dirty="0" smtClean="0"/>
              <a:t>, Product(s</a:t>
            </a:r>
            <a:r>
              <a:rPr lang="en-US" sz="1600" dirty="0"/>
              <a:t>), Date, </a:t>
            </a:r>
            <a:r>
              <a:rPr lang="en-US" sz="1600" dirty="0" err="1"/>
              <a:t>Price_amount</a:t>
            </a:r>
            <a:r>
              <a:rPr lang="en-US" sz="1600" dirty="0"/>
              <a:t>, Quantity)</a:t>
            </a:r>
          </a:p>
          <a:p>
            <a:pPr fontAlgn="base"/>
            <a:r>
              <a:rPr lang="en-US" sz="1600" dirty="0" smtClean="0"/>
              <a:t> </a:t>
            </a:r>
            <a:endParaRPr lang="en-US" sz="1600" dirty="0"/>
          </a:p>
          <a:p>
            <a:pPr fontAlgn="base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2426" y="2228913"/>
            <a:ext cx="881036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600" b="1" dirty="0" smtClean="0"/>
              <a:t>Schema (Currently/Fixed): </a:t>
            </a:r>
          </a:p>
          <a:p>
            <a:pPr fontAlgn="base"/>
            <a:r>
              <a:rPr lang="en-US" sz="1600" dirty="0" smtClean="0"/>
              <a:t>Transaction (</a:t>
            </a:r>
            <a:r>
              <a:rPr lang="en-US" sz="1600" u="sng" dirty="0" smtClean="0"/>
              <a:t>TID</a:t>
            </a:r>
            <a:r>
              <a:rPr lang="en-US" sz="1600" dirty="0" smtClean="0"/>
              <a:t>, EID</a:t>
            </a:r>
            <a:r>
              <a:rPr lang="en-US" sz="1600" baseline="30000" dirty="0" smtClean="0"/>
              <a:t>8</a:t>
            </a:r>
            <a:r>
              <a:rPr lang="en-US" sz="1600" dirty="0" smtClean="0"/>
              <a:t>, Date, </a:t>
            </a:r>
            <a:r>
              <a:rPr lang="en-US" sz="1600" dirty="0" err="1" smtClean="0"/>
              <a:t>Total_Price</a:t>
            </a:r>
            <a:r>
              <a:rPr lang="en-US" sz="1600" dirty="0" smtClean="0"/>
              <a:t>)</a:t>
            </a:r>
          </a:p>
          <a:p>
            <a:pPr fontAlgn="base"/>
            <a:r>
              <a:rPr lang="en-US" sz="1600" dirty="0" err="1" smtClean="0"/>
              <a:t>Transaction_Products</a:t>
            </a:r>
            <a:r>
              <a:rPr lang="en-US" sz="1600" dirty="0" smtClean="0"/>
              <a:t> </a:t>
            </a:r>
            <a:r>
              <a:rPr lang="en-US" sz="1600" dirty="0"/>
              <a:t>(</a:t>
            </a:r>
            <a:r>
              <a:rPr lang="en-US" sz="1600" u="sng" dirty="0" smtClean="0"/>
              <a:t>TID</a:t>
            </a:r>
            <a:r>
              <a:rPr lang="en-US" sz="1600" u="sng" baseline="30000" dirty="0" smtClean="0"/>
              <a:t>9</a:t>
            </a:r>
            <a:r>
              <a:rPr lang="en-US" sz="1600" dirty="0" smtClean="0"/>
              <a:t>, </a:t>
            </a:r>
            <a:r>
              <a:rPr lang="en-US" sz="1600" u="sng" dirty="0" smtClean="0"/>
              <a:t>SID</a:t>
            </a:r>
            <a:r>
              <a:rPr lang="en-US" sz="1600" u="sng" baseline="30000" dirty="0" smtClean="0"/>
              <a:t>1</a:t>
            </a:r>
            <a:r>
              <a:rPr lang="en-US" sz="1600" dirty="0" smtClean="0"/>
              <a:t>, Quantity)</a:t>
            </a:r>
            <a:endParaRPr lang="en-US" sz="1600" dirty="0"/>
          </a:p>
          <a:p>
            <a:pPr fontAlgn="base"/>
            <a:r>
              <a:rPr lang="en-US" sz="1600" dirty="0" smtClean="0"/>
              <a:t> </a:t>
            </a:r>
            <a:endParaRPr lang="en-US" sz="1600" dirty="0"/>
          </a:p>
          <a:p>
            <a:pPr fontAlgn="base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34783" y="3280812"/>
            <a:ext cx="8723867" cy="408762"/>
          </a:xfrm>
          <a:prstGeom prst="rect">
            <a:avLst/>
          </a:prstGeom>
          <a:solidFill>
            <a:srgbClr val="F4BD22"/>
          </a:solidFill>
          <a:ln w="38100">
            <a:solidFill>
              <a:srgbClr val="404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ea typeface="Verdana" charset="0"/>
                <a:cs typeface="Verdana" charset="0"/>
              </a:rPr>
              <a:t>Added an extra table to take care of the multi-valued attribute </a:t>
            </a:r>
            <a:r>
              <a:rPr lang="en-US" sz="1600" b="1" i="1" dirty="0" smtClean="0">
                <a:solidFill>
                  <a:schemeClr val="tx1"/>
                </a:solidFill>
                <a:ea typeface="Verdana" charset="0"/>
                <a:cs typeface="Verdana" charset="0"/>
              </a:rPr>
              <a:t>Product(s)</a:t>
            </a:r>
            <a:endParaRPr lang="en-US" sz="1600" b="1" i="1" dirty="0">
              <a:solidFill>
                <a:schemeClr val="tx1"/>
              </a:solidFill>
              <a:ea typeface="Verdana" charset="0"/>
              <a:cs typeface="Verdana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1533" y="3953778"/>
            <a:ext cx="88103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600" b="1" dirty="0" smtClean="0"/>
              <a:t>Schema (Previously): </a:t>
            </a:r>
          </a:p>
          <a:p>
            <a:pPr fontAlgn="base"/>
            <a:r>
              <a:rPr lang="en-US" sz="1600" dirty="0" smtClean="0"/>
              <a:t>Parent </a:t>
            </a:r>
            <a:r>
              <a:rPr lang="en-US" sz="1600" dirty="0"/>
              <a:t>(</a:t>
            </a:r>
            <a:r>
              <a:rPr lang="en-US" sz="1600" u="sng" dirty="0"/>
              <a:t>CID</a:t>
            </a:r>
            <a:r>
              <a:rPr lang="en-US" sz="1600" u="sng" baseline="30000" dirty="0"/>
              <a:t>7</a:t>
            </a:r>
            <a:r>
              <a:rPr lang="en-US" sz="1600" dirty="0"/>
              <a:t>, </a:t>
            </a:r>
            <a:r>
              <a:rPr lang="en-US" sz="1600" dirty="0" err="1"/>
              <a:t>child_name</a:t>
            </a:r>
            <a:r>
              <a:rPr lang="en-US" sz="1600" dirty="0"/>
              <a:t>, </a:t>
            </a:r>
            <a:r>
              <a:rPr lang="en-US" sz="1600" dirty="0" err="1"/>
              <a:t>num_of_child_attending</a:t>
            </a:r>
            <a:r>
              <a:rPr lang="en-US" sz="1600" dirty="0"/>
              <a:t>)</a:t>
            </a:r>
          </a:p>
          <a:p>
            <a:pPr fontAlgn="base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91533" y="4519484"/>
            <a:ext cx="881036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600" b="1" dirty="0" smtClean="0"/>
              <a:t>Schema (Currently/Fixed): </a:t>
            </a:r>
            <a:endParaRPr lang="en-US" sz="1600" dirty="0" smtClean="0"/>
          </a:p>
          <a:p>
            <a:pPr fontAlgn="base"/>
            <a:r>
              <a:rPr lang="en-US" sz="1600" dirty="0" smtClean="0"/>
              <a:t>Parent(</a:t>
            </a:r>
            <a:r>
              <a:rPr lang="en-US" sz="1600" u="sng" dirty="0" smtClean="0"/>
              <a:t>CID</a:t>
            </a:r>
            <a:r>
              <a:rPr lang="en-US" sz="1600" baseline="30000" dirty="0" smtClean="0"/>
              <a:t>7</a:t>
            </a:r>
            <a:r>
              <a:rPr lang="en-US" sz="1600" dirty="0" smtClean="0"/>
              <a:t>, </a:t>
            </a:r>
            <a:r>
              <a:rPr lang="en-US" sz="1600" dirty="0" err="1" smtClean="0"/>
              <a:t>num_children_attending</a:t>
            </a:r>
            <a:r>
              <a:rPr lang="en-US" sz="1600" dirty="0" smtClean="0"/>
              <a:t>)</a:t>
            </a:r>
          </a:p>
          <a:p>
            <a:pPr fontAlgn="base"/>
            <a:r>
              <a:rPr lang="en-US" sz="1600" dirty="0" err="1" smtClean="0"/>
              <a:t>Parent_cust_children</a:t>
            </a:r>
            <a:r>
              <a:rPr lang="en-US" sz="1600" dirty="0" smtClean="0"/>
              <a:t> (</a:t>
            </a:r>
            <a:r>
              <a:rPr lang="en-US" sz="1600" u="sng" dirty="0" smtClean="0"/>
              <a:t>CID</a:t>
            </a:r>
            <a:r>
              <a:rPr lang="en-US" sz="1600" u="sng" baseline="30000" dirty="0" smtClean="0"/>
              <a:t>9</a:t>
            </a:r>
            <a:r>
              <a:rPr lang="en-US" sz="1600" dirty="0" smtClean="0"/>
              <a:t>, </a:t>
            </a:r>
            <a:r>
              <a:rPr lang="en-US" sz="1600" u="sng" dirty="0" err="1" smtClean="0"/>
              <a:t>child_SID</a:t>
            </a:r>
            <a:r>
              <a:rPr lang="en-US" sz="1600" dirty="0" smtClean="0"/>
              <a:t>, </a:t>
            </a:r>
            <a:r>
              <a:rPr lang="en-US" sz="1600" dirty="0" err="1" smtClean="0"/>
              <a:t>child_name</a:t>
            </a:r>
            <a:r>
              <a:rPr lang="en-US" sz="1600" dirty="0" smtClean="0"/>
              <a:t>, </a:t>
            </a:r>
            <a:r>
              <a:rPr lang="en-US" sz="1600" dirty="0" err="1" smtClean="0"/>
              <a:t>child_year</a:t>
            </a:r>
            <a:r>
              <a:rPr lang="en-US" sz="1600" dirty="0" smtClean="0"/>
              <a:t>)</a:t>
            </a:r>
            <a:endParaRPr lang="en-US" sz="1600" dirty="0"/>
          </a:p>
          <a:p>
            <a:pPr fontAlgn="base"/>
            <a:r>
              <a:rPr lang="en-US" sz="1600" dirty="0" smtClean="0"/>
              <a:t> </a:t>
            </a:r>
            <a:endParaRPr lang="en-US" sz="1600" dirty="0"/>
          </a:p>
          <a:p>
            <a:pPr fontAlgn="base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25134" y="5588509"/>
            <a:ext cx="8723867" cy="408762"/>
          </a:xfrm>
          <a:prstGeom prst="rect">
            <a:avLst/>
          </a:prstGeom>
          <a:solidFill>
            <a:srgbClr val="F4BD22"/>
          </a:solidFill>
          <a:ln w="38100">
            <a:solidFill>
              <a:srgbClr val="404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ea typeface="Verdana" charset="0"/>
                <a:cs typeface="Verdana" charset="0"/>
              </a:rPr>
              <a:t>Added an extra table to take care of the multi-valued attribute </a:t>
            </a:r>
            <a:r>
              <a:rPr lang="en-US" sz="1600" b="1" i="1" dirty="0" err="1" smtClean="0">
                <a:solidFill>
                  <a:schemeClr val="tx1"/>
                </a:solidFill>
                <a:ea typeface="Verdana" charset="0"/>
                <a:cs typeface="Verdana" charset="0"/>
              </a:rPr>
              <a:t>child_name</a:t>
            </a:r>
            <a:endParaRPr lang="en-US" sz="1600" b="1" i="1" dirty="0">
              <a:solidFill>
                <a:schemeClr val="tx1"/>
              </a:solidFill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3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flipV="1">
            <a:off x="135927" y="1186249"/>
            <a:ext cx="8822723" cy="12356"/>
          </a:xfrm>
          <a:prstGeom prst="line">
            <a:avLst/>
          </a:prstGeom>
          <a:ln w="57150">
            <a:solidFill>
              <a:srgbClr val="4049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075" y="84581"/>
            <a:ext cx="1258218" cy="10580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2426" y="412666"/>
            <a:ext cx="7352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Verdana" charset="0"/>
                <a:ea typeface="Verdana" charset="0"/>
                <a:cs typeface="Verdana" charset="0"/>
              </a:rPr>
              <a:t>Normalization </a:t>
            </a:r>
            <a:r>
              <a:rPr lang="en-US" sz="2000" b="1" dirty="0" smtClean="0">
                <a:latin typeface="Verdana" charset="0"/>
                <a:ea typeface="Verdana" charset="0"/>
                <a:cs typeface="Verdana" charset="0"/>
              </a:rPr>
              <a:t>Second Normal Form</a:t>
            </a:r>
            <a:endParaRPr lang="en-US" sz="3600" b="1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8734" y="16320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2426" y="1581051"/>
            <a:ext cx="88103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600" b="1" dirty="0" smtClean="0"/>
              <a:t>Schema (Previously): </a:t>
            </a:r>
          </a:p>
          <a:p>
            <a:pPr fontAlgn="base"/>
            <a:r>
              <a:rPr lang="en-US" sz="1600" dirty="0" err="1" smtClean="0"/>
              <a:t>Shift_worker</a:t>
            </a:r>
            <a:r>
              <a:rPr lang="en-US" sz="1600" dirty="0" smtClean="0"/>
              <a:t> (</a:t>
            </a:r>
            <a:r>
              <a:rPr lang="en-US" sz="1600" u="sng" dirty="0" smtClean="0"/>
              <a:t>Shift_ID</a:t>
            </a:r>
            <a:r>
              <a:rPr lang="en-US" sz="1600" u="sng" baseline="30000" dirty="0" smtClean="0"/>
              <a:t>23</a:t>
            </a:r>
            <a:r>
              <a:rPr lang="en-US" sz="1600" dirty="0" smtClean="0"/>
              <a:t>, </a:t>
            </a:r>
            <a:r>
              <a:rPr lang="en-US" sz="1600" u="sng" dirty="0" smtClean="0"/>
              <a:t>Worker_ID</a:t>
            </a:r>
            <a:r>
              <a:rPr lang="en-US" sz="1600" baseline="30000" dirty="0" smtClean="0"/>
              <a:t>8</a:t>
            </a:r>
            <a:r>
              <a:rPr lang="en-US" sz="1600" dirty="0" smtClean="0"/>
              <a:t>, </a:t>
            </a:r>
            <a:r>
              <a:rPr lang="en-US" sz="1600" dirty="0" err="1" smtClean="0"/>
              <a:t>Worker_type</a:t>
            </a:r>
            <a:r>
              <a:rPr lang="en-US" sz="1600" dirty="0" smtClean="0"/>
              <a:t>)</a:t>
            </a:r>
            <a:endParaRPr lang="en-US" sz="1600" dirty="0"/>
          </a:p>
          <a:p>
            <a:pPr fontAlgn="base"/>
            <a:r>
              <a:rPr lang="en-US" sz="1600" dirty="0" smtClean="0"/>
              <a:t> </a:t>
            </a:r>
            <a:endParaRPr lang="en-US" sz="1600" dirty="0"/>
          </a:p>
          <a:p>
            <a:pPr fontAlgn="base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2426" y="2228913"/>
            <a:ext cx="88103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600" b="1" dirty="0" smtClean="0"/>
              <a:t>Schema (Fixed): </a:t>
            </a:r>
          </a:p>
          <a:p>
            <a:pPr fontAlgn="base"/>
            <a:r>
              <a:rPr lang="en-US" sz="1600" dirty="0" err="1" smtClean="0"/>
              <a:t>Shift_worker</a:t>
            </a:r>
            <a:r>
              <a:rPr lang="en-US" sz="1600" dirty="0" smtClean="0"/>
              <a:t> (</a:t>
            </a:r>
            <a:r>
              <a:rPr lang="en-US" sz="1600" u="sng" dirty="0"/>
              <a:t>Shift_ID</a:t>
            </a:r>
            <a:r>
              <a:rPr lang="en-US" sz="1600" u="sng" baseline="30000" dirty="0"/>
              <a:t>23</a:t>
            </a:r>
            <a:r>
              <a:rPr lang="en-US" sz="1600" dirty="0"/>
              <a:t>, </a:t>
            </a:r>
            <a:r>
              <a:rPr lang="en-US" sz="1600" u="sng" dirty="0" smtClean="0"/>
              <a:t>Worker_ID</a:t>
            </a:r>
            <a:r>
              <a:rPr lang="en-US" sz="1600" baseline="30000" dirty="0" smtClean="0"/>
              <a:t>8</a:t>
            </a:r>
            <a:r>
              <a:rPr lang="en-US" sz="1600" dirty="0" smtClean="0"/>
              <a:t>)</a:t>
            </a:r>
            <a:endParaRPr lang="en-US" sz="1600" dirty="0"/>
          </a:p>
          <a:p>
            <a:pPr fontAlgn="base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22426" y="3053013"/>
            <a:ext cx="8723867" cy="408762"/>
          </a:xfrm>
          <a:prstGeom prst="rect">
            <a:avLst/>
          </a:prstGeom>
          <a:solidFill>
            <a:srgbClr val="F4BD22"/>
          </a:solidFill>
          <a:ln w="38100">
            <a:solidFill>
              <a:srgbClr val="404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ea typeface="Verdana" charset="0"/>
                <a:cs typeface="Verdana" charset="0"/>
              </a:rPr>
              <a:t>Removed attribute </a:t>
            </a:r>
            <a:r>
              <a:rPr lang="en-US" sz="1600" b="1" i="1" dirty="0" err="1" smtClean="0">
                <a:solidFill>
                  <a:schemeClr val="tx1"/>
                </a:solidFill>
                <a:ea typeface="Verdana" charset="0"/>
                <a:cs typeface="Verdana" charset="0"/>
              </a:rPr>
              <a:t>Worker_type</a:t>
            </a:r>
            <a:r>
              <a:rPr lang="en-US" sz="1600" b="1" dirty="0" smtClean="0">
                <a:solidFill>
                  <a:schemeClr val="tx1"/>
                </a:solidFill>
                <a:ea typeface="Verdana" charset="0"/>
                <a:cs typeface="Verdana" charset="0"/>
              </a:rPr>
              <a:t>. </a:t>
            </a:r>
            <a:r>
              <a:rPr lang="en-US" sz="1600" b="1" dirty="0">
                <a:solidFill>
                  <a:schemeClr val="tx1"/>
                </a:solidFill>
                <a:ea typeface="Verdana" charset="0"/>
                <a:cs typeface="Verdana" charset="0"/>
              </a:rPr>
              <a:t>D</a:t>
            </a:r>
            <a:r>
              <a:rPr lang="en-US" sz="1600" b="1" dirty="0" smtClean="0">
                <a:solidFill>
                  <a:schemeClr val="tx1"/>
                </a:solidFill>
                <a:ea typeface="Verdana" charset="0"/>
                <a:cs typeface="Verdana" charset="0"/>
              </a:rPr>
              <a:t>etermined </a:t>
            </a:r>
            <a:r>
              <a:rPr lang="en-US" sz="1600" b="1" dirty="0" smtClean="0">
                <a:solidFill>
                  <a:schemeClr val="tx1"/>
                </a:solidFill>
                <a:ea typeface="Verdana" charset="0"/>
                <a:cs typeface="Verdana" charset="0"/>
              </a:rPr>
              <a:t>by </a:t>
            </a:r>
            <a:r>
              <a:rPr lang="en-US" sz="1600" b="1" i="1" dirty="0" err="1" smtClean="0">
                <a:solidFill>
                  <a:schemeClr val="tx1"/>
                </a:solidFill>
                <a:ea typeface="Verdana" charset="0"/>
                <a:cs typeface="Verdana" charset="0"/>
              </a:rPr>
              <a:t>Worker_ID</a:t>
            </a:r>
            <a:r>
              <a:rPr lang="en-US" sz="1600" b="1" dirty="0" smtClean="0">
                <a:solidFill>
                  <a:schemeClr val="tx1"/>
                </a:solidFill>
                <a:ea typeface="Verdana" charset="0"/>
                <a:cs typeface="Verdana" charset="0"/>
              </a:rPr>
              <a:t>, </a:t>
            </a:r>
            <a:r>
              <a:rPr lang="en-US" sz="1600" b="1" dirty="0" smtClean="0">
                <a:solidFill>
                  <a:schemeClr val="tx1"/>
                </a:solidFill>
                <a:ea typeface="Verdana" charset="0"/>
                <a:cs typeface="Verdana" charset="0"/>
              </a:rPr>
              <a:t>already </a:t>
            </a:r>
            <a:r>
              <a:rPr lang="en-US" sz="1600" b="1" dirty="0" smtClean="0">
                <a:solidFill>
                  <a:schemeClr val="tx1"/>
                </a:solidFill>
                <a:ea typeface="Verdana" charset="0"/>
                <a:cs typeface="Verdana" charset="0"/>
              </a:rPr>
              <a:t>in Employee table</a:t>
            </a:r>
            <a:endParaRPr lang="en-US" sz="1600" b="1" dirty="0">
              <a:solidFill>
                <a:schemeClr val="tx1"/>
              </a:solidFill>
              <a:ea typeface="Verdana" charset="0"/>
              <a:cs typeface="Verdana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1533" y="3857989"/>
            <a:ext cx="881036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600" b="1" dirty="0" smtClean="0"/>
              <a:t>Schema (Previously): </a:t>
            </a:r>
          </a:p>
          <a:p>
            <a:pPr fontAlgn="base"/>
            <a:r>
              <a:rPr lang="en-US" sz="1600" dirty="0"/>
              <a:t>Discount (</a:t>
            </a:r>
            <a:r>
              <a:rPr lang="en-US" sz="1600" u="sng" dirty="0"/>
              <a:t>DIS_ID, </a:t>
            </a:r>
            <a:r>
              <a:rPr lang="en-US" sz="1600" u="sng" dirty="0" err="1"/>
              <a:t>Dis_start_date</a:t>
            </a:r>
            <a:r>
              <a:rPr lang="en-US" sz="1600" u="sng" dirty="0"/>
              <a:t>, </a:t>
            </a:r>
            <a:r>
              <a:rPr lang="en-US" sz="1600" u="sng" dirty="0" err="1"/>
              <a:t>Dis_end_date</a:t>
            </a:r>
            <a:r>
              <a:rPr lang="en-US" sz="1600" dirty="0"/>
              <a:t>, Dis_type_ID</a:t>
            </a:r>
            <a:r>
              <a:rPr lang="en-US" sz="1600" baseline="30000" dirty="0"/>
              <a:t>13</a:t>
            </a:r>
            <a:r>
              <a:rPr lang="en-US" sz="1600" dirty="0"/>
              <a:t>, SKU</a:t>
            </a:r>
            <a:r>
              <a:rPr lang="en-US" sz="1600" baseline="30000" dirty="0"/>
              <a:t>1</a:t>
            </a:r>
            <a:r>
              <a:rPr lang="en-US" sz="1600" dirty="0"/>
              <a:t>, Amount)</a:t>
            </a:r>
          </a:p>
          <a:p>
            <a:pPr fontAlgn="base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1533" y="4486161"/>
            <a:ext cx="88103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600" b="1" dirty="0" smtClean="0"/>
              <a:t>Schema (Currently/Fixed): </a:t>
            </a:r>
            <a:endParaRPr lang="en-US" sz="1600" dirty="0" smtClean="0"/>
          </a:p>
          <a:p>
            <a:pPr fontAlgn="base"/>
            <a:r>
              <a:rPr lang="en-US" sz="1600" dirty="0" smtClean="0"/>
              <a:t> </a:t>
            </a:r>
            <a:r>
              <a:rPr lang="en-US" sz="1600" dirty="0"/>
              <a:t>Discount (</a:t>
            </a:r>
            <a:r>
              <a:rPr lang="en-US" sz="1600" u="sng" dirty="0"/>
              <a:t>DIS_ID, </a:t>
            </a:r>
            <a:r>
              <a:rPr lang="en-US" sz="1600" u="sng" dirty="0" err="1"/>
              <a:t>Dis_start_date</a:t>
            </a:r>
            <a:r>
              <a:rPr lang="en-US" sz="1600" u="sng" dirty="0"/>
              <a:t>, </a:t>
            </a:r>
            <a:r>
              <a:rPr lang="en-US" sz="1600" u="sng" dirty="0" err="1"/>
              <a:t>Dis_end_date</a:t>
            </a:r>
            <a:r>
              <a:rPr lang="en-US" sz="1600" dirty="0"/>
              <a:t>, Dis_type_ID</a:t>
            </a:r>
            <a:r>
              <a:rPr lang="en-US" sz="1600" baseline="30000" dirty="0"/>
              <a:t>13</a:t>
            </a:r>
            <a:r>
              <a:rPr lang="en-US" sz="1600" dirty="0"/>
              <a:t>, SKU</a:t>
            </a:r>
            <a:r>
              <a:rPr lang="en-US" sz="1600" baseline="30000" dirty="0"/>
              <a:t>1</a:t>
            </a:r>
            <a:r>
              <a:rPr lang="en-US" sz="1600" dirty="0"/>
              <a:t>, Amount</a:t>
            </a:r>
            <a:r>
              <a:rPr lang="en-US" sz="1600" dirty="0" smtClean="0"/>
              <a:t>)</a:t>
            </a:r>
            <a:endParaRPr lang="en-US" sz="1600" dirty="0"/>
          </a:p>
          <a:p>
            <a:pPr fontAlgn="base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25134" y="5390796"/>
            <a:ext cx="8723867" cy="619149"/>
          </a:xfrm>
          <a:prstGeom prst="rect">
            <a:avLst/>
          </a:prstGeom>
          <a:solidFill>
            <a:srgbClr val="FFC623"/>
          </a:solidFill>
          <a:ln w="38100">
            <a:solidFill>
              <a:srgbClr val="404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ea typeface="Verdana" charset="0"/>
                <a:cs typeface="Verdana" charset="0"/>
              </a:rPr>
              <a:t>Made </a:t>
            </a:r>
            <a:r>
              <a:rPr lang="en-US" sz="1600" b="1" i="1" dirty="0" err="1" smtClean="0">
                <a:solidFill>
                  <a:schemeClr val="tx1"/>
                </a:solidFill>
                <a:ea typeface="Verdana" charset="0"/>
                <a:cs typeface="Verdana" charset="0"/>
              </a:rPr>
              <a:t>Dis_start_date</a:t>
            </a:r>
            <a:r>
              <a:rPr lang="en-US" sz="1600" b="1" dirty="0" smtClean="0">
                <a:solidFill>
                  <a:schemeClr val="tx1"/>
                </a:solidFill>
                <a:ea typeface="Verdana" charset="0"/>
                <a:cs typeface="Verdana" charset="0"/>
              </a:rPr>
              <a:t> and </a:t>
            </a:r>
            <a:r>
              <a:rPr lang="en-US" sz="1600" b="1" i="1" dirty="0" err="1" smtClean="0">
                <a:solidFill>
                  <a:schemeClr val="tx1"/>
                </a:solidFill>
                <a:ea typeface="Verdana" charset="0"/>
                <a:cs typeface="Verdana" charset="0"/>
              </a:rPr>
              <a:t>Dis_end_date</a:t>
            </a:r>
            <a:r>
              <a:rPr lang="en-US" sz="1600" b="1" dirty="0" smtClean="0">
                <a:solidFill>
                  <a:schemeClr val="tx1"/>
                </a:solidFill>
                <a:ea typeface="Verdana" charset="0"/>
                <a:cs typeface="Verdana" charset="0"/>
              </a:rPr>
              <a:t> non-prime attributes since </a:t>
            </a:r>
            <a:r>
              <a:rPr lang="en-US" sz="1600" b="1" i="1" dirty="0" smtClean="0">
                <a:solidFill>
                  <a:schemeClr val="tx1"/>
                </a:solidFill>
                <a:ea typeface="Verdana" charset="0"/>
                <a:cs typeface="Verdana" charset="0"/>
              </a:rPr>
              <a:t>DIS_ID</a:t>
            </a:r>
            <a:r>
              <a:rPr lang="en-US" sz="1600" b="1" dirty="0" smtClean="0">
                <a:solidFill>
                  <a:schemeClr val="tx1"/>
                </a:solidFill>
                <a:ea typeface="Verdana" charset="0"/>
                <a:cs typeface="Verdana" charset="0"/>
              </a:rPr>
              <a:t> determined all 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  <a:ea typeface="Verdana" charset="0"/>
                <a:cs typeface="Verdana" charset="0"/>
              </a:rPr>
              <a:t>non-prime attributes</a:t>
            </a:r>
            <a:endParaRPr lang="en-US" sz="1600" b="1" dirty="0">
              <a:solidFill>
                <a:schemeClr val="tx1"/>
              </a:solidFill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50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flipV="1">
            <a:off x="135927" y="1186249"/>
            <a:ext cx="8822723" cy="12356"/>
          </a:xfrm>
          <a:prstGeom prst="line">
            <a:avLst/>
          </a:prstGeom>
          <a:ln w="57150">
            <a:solidFill>
              <a:srgbClr val="4049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075" y="84581"/>
            <a:ext cx="1258218" cy="10580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2426" y="412666"/>
            <a:ext cx="7352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Verdana" charset="0"/>
                <a:ea typeface="Verdana" charset="0"/>
                <a:cs typeface="Verdana" charset="0"/>
              </a:rPr>
              <a:t>Normalization </a:t>
            </a:r>
            <a:r>
              <a:rPr lang="en-US" sz="2000" b="1" dirty="0" smtClean="0">
                <a:latin typeface="Verdana" charset="0"/>
                <a:ea typeface="Verdana" charset="0"/>
                <a:cs typeface="Verdana" charset="0"/>
              </a:rPr>
              <a:t>Third Normal Form</a:t>
            </a:r>
            <a:endParaRPr lang="en-US" sz="3600" b="1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8734" y="16320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2426" y="1685348"/>
            <a:ext cx="88103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600" b="1" dirty="0" smtClean="0"/>
              <a:t>Schema (Currently): </a:t>
            </a:r>
          </a:p>
          <a:p>
            <a:pPr fontAlgn="base"/>
            <a:r>
              <a:rPr lang="en-US" sz="1600" dirty="0"/>
              <a:t>Office Supply Item (</a:t>
            </a:r>
            <a:r>
              <a:rPr lang="en-US" sz="1600" u="sng" dirty="0"/>
              <a:t>SKU</a:t>
            </a:r>
            <a:r>
              <a:rPr lang="en-US" sz="1600" u="sng" baseline="30000" dirty="0"/>
              <a:t>1</a:t>
            </a:r>
            <a:r>
              <a:rPr lang="en-US" sz="1600" dirty="0"/>
              <a:t>, Name, Size, Color, Ink, </a:t>
            </a:r>
            <a:r>
              <a:rPr lang="en-US" sz="1600" dirty="0" err="1"/>
              <a:t>Tip_size</a:t>
            </a:r>
            <a:r>
              <a:rPr lang="en-US" sz="1600" dirty="0"/>
              <a:t>, </a:t>
            </a:r>
            <a:r>
              <a:rPr lang="en-US" sz="1600" dirty="0" err="1"/>
              <a:t>Pack_size</a:t>
            </a:r>
            <a:r>
              <a:rPr lang="en-US" sz="1600" dirty="0"/>
              <a:t>, </a:t>
            </a:r>
            <a:r>
              <a:rPr lang="en-US" sz="1600" dirty="0" err="1" smtClean="0"/>
              <a:t>Paper_style</a:t>
            </a:r>
            <a:r>
              <a:rPr lang="en-US" sz="1600" dirty="0" smtClean="0"/>
              <a:t>, </a:t>
            </a:r>
            <a:r>
              <a:rPr lang="en-US" sz="1600" dirty="0" err="1" smtClean="0"/>
              <a:t>Notebook_style</a:t>
            </a:r>
            <a:r>
              <a:rPr lang="en-US" sz="1600" dirty="0"/>
              <a:t>, </a:t>
            </a:r>
            <a:r>
              <a:rPr lang="en-US" sz="1600" dirty="0" err="1"/>
              <a:t>Folder_material</a:t>
            </a:r>
            <a:r>
              <a:rPr lang="en-US" sz="1600" dirty="0"/>
              <a:t>, </a:t>
            </a:r>
            <a:r>
              <a:rPr lang="en-US" sz="1600" dirty="0" err="1"/>
              <a:t>Page_num</a:t>
            </a:r>
            <a:r>
              <a:rPr lang="en-US" sz="1600" dirty="0"/>
              <a:t>)</a:t>
            </a:r>
            <a:r>
              <a:rPr lang="en-US" sz="1600" dirty="0" smtClean="0"/>
              <a:t> </a:t>
            </a:r>
            <a:endParaRPr lang="en-US" sz="1600" dirty="0"/>
          </a:p>
          <a:p>
            <a:pPr fontAlgn="base"/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222426" y="3015976"/>
            <a:ext cx="881036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600" b="1" dirty="0" smtClean="0"/>
              <a:t>Schema (Optional Recommendation): </a:t>
            </a:r>
          </a:p>
          <a:p>
            <a:pPr fontAlgn="base"/>
            <a:r>
              <a:rPr lang="en-US" sz="1600" dirty="0"/>
              <a:t>Office Supply Item (</a:t>
            </a:r>
            <a:r>
              <a:rPr lang="en-US" sz="1600" u="sng" dirty="0"/>
              <a:t>SKU</a:t>
            </a:r>
            <a:r>
              <a:rPr lang="en-US" sz="1600" u="sng" baseline="30000" dirty="0"/>
              <a:t>1</a:t>
            </a:r>
            <a:r>
              <a:rPr lang="en-US" sz="1600" dirty="0"/>
              <a:t>, Name, Size, Color, Ink, </a:t>
            </a:r>
            <a:r>
              <a:rPr lang="en-US" sz="1600" dirty="0" err="1"/>
              <a:t>Tip_size</a:t>
            </a:r>
            <a:r>
              <a:rPr lang="en-US" sz="1600" dirty="0"/>
              <a:t>, </a:t>
            </a:r>
            <a:r>
              <a:rPr lang="en-US" sz="1600" dirty="0" err="1"/>
              <a:t>Pack_size</a:t>
            </a:r>
            <a:r>
              <a:rPr lang="en-US" sz="1600" dirty="0"/>
              <a:t>, </a:t>
            </a:r>
            <a:r>
              <a:rPr lang="en-US" sz="1600" dirty="0" err="1"/>
              <a:t>Paper_style</a:t>
            </a:r>
            <a:r>
              <a:rPr lang="en-US" sz="1600" dirty="0"/>
              <a:t>, </a:t>
            </a:r>
            <a:r>
              <a:rPr lang="en-US" sz="1600" dirty="0" err="1"/>
              <a:t>Notebook_style</a:t>
            </a:r>
            <a:r>
              <a:rPr lang="en-US" sz="1600" dirty="0"/>
              <a:t>, </a:t>
            </a:r>
            <a:r>
              <a:rPr lang="en-US" sz="1600" dirty="0" err="1" smtClean="0"/>
              <a:t>Folder_material</a:t>
            </a:r>
            <a:r>
              <a:rPr lang="en-US" sz="1600" dirty="0" smtClean="0"/>
              <a:t>) </a:t>
            </a:r>
            <a:endParaRPr lang="en-US" sz="1600" dirty="0"/>
          </a:p>
          <a:p>
            <a:pPr fontAlgn="base"/>
            <a:r>
              <a:rPr lang="en-US" sz="1600" dirty="0" smtClean="0"/>
              <a:t>Notebook (</a:t>
            </a:r>
            <a:r>
              <a:rPr lang="en-US" sz="1600" dirty="0" err="1" smtClean="0"/>
              <a:t>Notebook_style</a:t>
            </a:r>
            <a:r>
              <a:rPr lang="en-US" sz="1600" dirty="0" smtClean="0"/>
              <a:t>, </a:t>
            </a:r>
            <a:r>
              <a:rPr lang="en-US" sz="1600" dirty="0" err="1" smtClean="0"/>
              <a:t>Page_number</a:t>
            </a:r>
            <a:r>
              <a:rPr lang="en-US" sz="1600" dirty="0" smtClean="0"/>
              <a:t>)</a:t>
            </a:r>
            <a:endParaRPr lang="en-US" sz="1600" dirty="0"/>
          </a:p>
          <a:p>
            <a:pPr fontAlgn="base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85354" y="4951314"/>
            <a:ext cx="8723867" cy="735956"/>
          </a:xfrm>
          <a:prstGeom prst="rect">
            <a:avLst/>
          </a:prstGeom>
          <a:solidFill>
            <a:srgbClr val="FFC623"/>
          </a:solidFill>
          <a:ln w="38100">
            <a:solidFill>
              <a:srgbClr val="404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ea typeface="Verdana" charset="0"/>
                <a:cs typeface="Verdana" charset="0"/>
              </a:rPr>
              <a:t>Added an extra table since </a:t>
            </a:r>
            <a:r>
              <a:rPr lang="en-US" sz="1600" b="1" i="1" dirty="0" err="1" smtClean="0">
                <a:solidFill>
                  <a:schemeClr val="tx1"/>
                </a:solidFill>
                <a:ea typeface="Verdana" charset="0"/>
                <a:cs typeface="Verdana" charset="0"/>
              </a:rPr>
              <a:t>Notebook_style</a:t>
            </a:r>
            <a:r>
              <a:rPr lang="en-US" sz="1600" b="1" dirty="0" smtClean="0">
                <a:solidFill>
                  <a:schemeClr val="tx1"/>
                </a:solidFill>
                <a:ea typeface="Verdana" charset="0"/>
                <a:cs typeface="Verdana" charset="0"/>
              </a:rPr>
              <a:t> (non-prime attribute) determined </a:t>
            </a:r>
            <a:r>
              <a:rPr lang="en-US" sz="1600" b="1" i="1" dirty="0" err="1" smtClean="0">
                <a:solidFill>
                  <a:schemeClr val="tx1"/>
                </a:solidFill>
                <a:ea typeface="Verdana" charset="0"/>
                <a:cs typeface="Verdana" charset="0"/>
              </a:rPr>
              <a:t>Page_number</a:t>
            </a:r>
            <a:r>
              <a:rPr lang="en-US" sz="1600" b="1" dirty="0" smtClean="0">
                <a:solidFill>
                  <a:schemeClr val="tx1"/>
                </a:solidFill>
                <a:ea typeface="Verdana" charset="0"/>
                <a:cs typeface="Verdana" charset="0"/>
              </a:rPr>
              <a:t> (non-prime attribute) </a:t>
            </a:r>
            <a:endParaRPr lang="en-US" sz="1600" b="1" dirty="0">
              <a:solidFill>
                <a:schemeClr val="tx1"/>
              </a:solidFill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55089" y="828288"/>
            <a:ext cx="7633821" cy="52014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6600" b="1" cap="none" spc="0" dirty="0" smtClean="0">
                <a:ln/>
                <a:solidFill>
                  <a:schemeClr val="accent4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THANK</a:t>
            </a:r>
          </a:p>
          <a:p>
            <a:pPr algn="ctr"/>
            <a:r>
              <a:rPr lang="en-US" sz="16600" b="1" dirty="0" smtClean="0">
                <a:ln/>
                <a:solidFill>
                  <a:schemeClr val="accent4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YOU!</a:t>
            </a:r>
            <a:endParaRPr lang="en-US" sz="16600" b="1" cap="none" spc="0" dirty="0">
              <a:ln/>
              <a:solidFill>
                <a:schemeClr val="accent4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95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Shape 223"/>
          <p:cNvCxnSpPr/>
          <p:nvPr/>
        </p:nvCxnSpPr>
        <p:spPr>
          <a:xfrm rot="10800000" flipH="1">
            <a:off x="135927" y="1186249"/>
            <a:ext cx="8822723" cy="12356"/>
          </a:xfrm>
          <a:prstGeom prst="straightConnector1">
            <a:avLst/>
          </a:prstGeom>
          <a:noFill/>
          <a:ln w="57150" cap="flat" cmpd="sng">
            <a:solidFill>
              <a:srgbClr val="404965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224" name="Shape 2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8075" y="84581"/>
            <a:ext cx="1257966" cy="105593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/>
        </p:nvSpPr>
        <p:spPr>
          <a:xfrm>
            <a:off x="222426" y="437380"/>
            <a:ext cx="7352268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Report Content</a:t>
            </a:r>
            <a:endParaRPr lang="en-US" sz="20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-5715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36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" name="Oval 2"/>
          <p:cNvSpPr/>
          <p:nvPr/>
        </p:nvSpPr>
        <p:spPr>
          <a:xfrm>
            <a:off x="568411" y="1569309"/>
            <a:ext cx="1112108" cy="1112108"/>
          </a:xfrm>
          <a:prstGeom prst="ellipse">
            <a:avLst/>
          </a:prstGeom>
          <a:solidFill>
            <a:schemeClr val="bg1"/>
          </a:solidFill>
          <a:ln w="38100">
            <a:solidFill>
              <a:srgbClr val="404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tx1"/>
                </a:solidFill>
              </a:rPr>
              <a:t>1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1289221" y="2797316"/>
            <a:ext cx="1112108" cy="1112108"/>
          </a:xfrm>
          <a:prstGeom prst="ellipse">
            <a:avLst/>
          </a:prstGeom>
          <a:solidFill>
            <a:schemeClr val="bg1"/>
          </a:solidFill>
          <a:ln w="38100">
            <a:solidFill>
              <a:srgbClr val="404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</a:rPr>
              <a:t>2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2071815" y="4024185"/>
            <a:ext cx="1112108" cy="1112108"/>
          </a:xfrm>
          <a:prstGeom prst="ellipse">
            <a:avLst/>
          </a:prstGeom>
          <a:solidFill>
            <a:schemeClr val="bg1"/>
          </a:solidFill>
          <a:ln w="38100">
            <a:solidFill>
              <a:srgbClr val="404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tx1"/>
                </a:solidFill>
              </a:rPr>
              <a:t>3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2899718" y="5251623"/>
            <a:ext cx="1112108" cy="1112108"/>
          </a:xfrm>
          <a:prstGeom prst="ellipse">
            <a:avLst/>
          </a:prstGeom>
          <a:solidFill>
            <a:schemeClr val="bg1"/>
          </a:solidFill>
          <a:ln w="38100">
            <a:solidFill>
              <a:srgbClr val="404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</a:rPr>
              <a:t>4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45275" y="1744789"/>
            <a:ext cx="55028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Client Summary</a:t>
            </a:r>
            <a:endParaRPr lang="en-US" sz="4000" dirty="0"/>
          </a:p>
        </p:txBody>
      </p:sp>
      <p:sp>
        <p:nvSpPr>
          <p:cNvPr id="17" name="TextBox 16"/>
          <p:cNvSpPr txBox="1"/>
          <p:nvPr/>
        </p:nvSpPr>
        <p:spPr>
          <a:xfrm>
            <a:off x="2627869" y="2998858"/>
            <a:ext cx="55028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Database Design</a:t>
            </a:r>
            <a:endParaRPr lang="en-US" sz="4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3455772" y="4226296"/>
            <a:ext cx="55028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SQL Queries</a:t>
            </a:r>
            <a:endParaRPr lang="en-US" sz="4000" dirty="0"/>
          </a:p>
        </p:txBody>
      </p:sp>
      <p:sp>
        <p:nvSpPr>
          <p:cNvPr id="19" name="TextBox 18"/>
          <p:cNvSpPr txBox="1"/>
          <p:nvPr/>
        </p:nvSpPr>
        <p:spPr>
          <a:xfrm>
            <a:off x="4223951" y="5457000"/>
            <a:ext cx="3966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Normalization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8440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flipV="1">
            <a:off x="135927" y="1186249"/>
            <a:ext cx="8822723" cy="12356"/>
          </a:xfrm>
          <a:prstGeom prst="line">
            <a:avLst/>
          </a:prstGeom>
          <a:ln w="57150">
            <a:solidFill>
              <a:srgbClr val="4049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075" y="84581"/>
            <a:ext cx="1258218" cy="10580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2426" y="412666"/>
            <a:ext cx="7352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Verdana" charset="0"/>
                <a:ea typeface="Verdana" charset="0"/>
                <a:cs typeface="Verdana" charset="0"/>
              </a:rPr>
              <a:t>EER Diagram</a:t>
            </a:r>
            <a:endParaRPr lang="en-US" sz="3600" b="1" dirty="0"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1" y="1721319"/>
            <a:ext cx="9008073" cy="463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25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flipV="1">
            <a:off x="135927" y="1186249"/>
            <a:ext cx="8822723" cy="12356"/>
          </a:xfrm>
          <a:prstGeom prst="line">
            <a:avLst/>
          </a:prstGeom>
          <a:ln w="57150">
            <a:solidFill>
              <a:srgbClr val="4049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075" y="84581"/>
            <a:ext cx="1258218" cy="10580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2426" y="412666"/>
            <a:ext cx="7352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Verdana" charset="0"/>
                <a:ea typeface="Verdana" charset="0"/>
                <a:cs typeface="Verdana" charset="0"/>
              </a:rPr>
              <a:t>Relational Schema</a:t>
            </a:r>
            <a:endParaRPr lang="en-US" sz="3600" b="1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8734" y="16320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33634" y="1297546"/>
            <a:ext cx="881036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600" dirty="0" smtClean="0"/>
              <a:t>1. </a:t>
            </a:r>
            <a:r>
              <a:rPr lang="en-US" sz="1600" dirty="0"/>
              <a:t>Merchandise (</a:t>
            </a:r>
            <a:r>
              <a:rPr lang="en-US" sz="1600" u="sng" dirty="0"/>
              <a:t>SKU</a:t>
            </a:r>
            <a:r>
              <a:rPr lang="en-US" sz="1600" dirty="0"/>
              <a:t>, Category, Brand_ID</a:t>
            </a:r>
            <a:r>
              <a:rPr lang="en-US" sz="1600" baseline="30000" dirty="0"/>
              <a:t>3</a:t>
            </a:r>
            <a:r>
              <a:rPr lang="en-US" sz="1600" dirty="0"/>
              <a:t>, Back_Room_ID</a:t>
            </a:r>
            <a:r>
              <a:rPr lang="en-US" sz="1600" baseline="30000" dirty="0"/>
              <a:t>17</a:t>
            </a:r>
            <a:r>
              <a:rPr lang="en-US" sz="1600" dirty="0"/>
              <a:t>, On_Floor_ID</a:t>
            </a:r>
            <a:r>
              <a:rPr lang="en-US" sz="1600" baseline="30000" dirty="0"/>
              <a:t>18</a:t>
            </a:r>
            <a:r>
              <a:rPr lang="en-US" sz="1600" dirty="0"/>
              <a:t>, </a:t>
            </a:r>
            <a:r>
              <a:rPr lang="en-US" sz="1600" baseline="30000" dirty="0"/>
              <a:t> </a:t>
            </a:r>
            <a:r>
              <a:rPr lang="en-US" sz="1600" dirty="0" smtClean="0"/>
              <a:t>price,</a:t>
            </a:r>
          </a:p>
          <a:p>
            <a:pPr fontAlgn="base"/>
            <a:r>
              <a:rPr lang="en-US" sz="1600" dirty="0" smtClean="0"/>
              <a:t>     </a:t>
            </a:r>
            <a:r>
              <a:rPr lang="en-US" sz="1600" dirty="0" err="1" smtClean="0"/>
              <a:t>total_inventory_quantity</a:t>
            </a:r>
            <a:r>
              <a:rPr lang="en-US" sz="1600" dirty="0"/>
              <a:t>, current, </a:t>
            </a:r>
            <a:r>
              <a:rPr lang="en-US" sz="1600" dirty="0" err="1"/>
              <a:t>essential_item</a:t>
            </a:r>
            <a:r>
              <a:rPr lang="en-US" sz="1600" dirty="0"/>
              <a:t>) </a:t>
            </a:r>
          </a:p>
          <a:p>
            <a:pPr lvl="1" fontAlgn="base"/>
            <a:r>
              <a:rPr lang="en-US" sz="1600" dirty="0" smtClean="0"/>
              <a:t>1a. Special </a:t>
            </a:r>
            <a:r>
              <a:rPr lang="en-US" sz="1600" dirty="0"/>
              <a:t>Event Item (</a:t>
            </a:r>
            <a:r>
              <a:rPr lang="en-US" sz="1600" u="sng" dirty="0"/>
              <a:t>SKU</a:t>
            </a:r>
            <a:r>
              <a:rPr lang="en-US" sz="1600" u="sng" baseline="30000" dirty="0"/>
              <a:t>1</a:t>
            </a:r>
            <a:r>
              <a:rPr lang="en-US" sz="1600" dirty="0"/>
              <a:t>, Name, </a:t>
            </a:r>
            <a:r>
              <a:rPr lang="en-US" sz="1600" dirty="0" err="1"/>
              <a:t>Grad_Type</a:t>
            </a:r>
            <a:r>
              <a:rPr lang="en-US" sz="1600" dirty="0"/>
              <a:t>, Color, </a:t>
            </a:r>
            <a:r>
              <a:rPr lang="en-US" sz="1600" dirty="0" err="1"/>
              <a:t>Club_Merch_Type</a:t>
            </a:r>
            <a:r>
              <a:rPr lang="en-US" sz="1600" dirty="0"/>
              <a:t>) </a:t>
            </a:r>
          </a:p>
          <a:p>
            <a:pPr lvl="1" fontAlgn="base"/>
            <a:r>
              <a:rPr lang="en-US" sz="1600" dirty="0" smtClean="0"/>
              <a:t>1b. Decoration </a:t>
            </a:r>
            <a:r>
              <a:rPr lang="en-US" sz="1600" dirty="0"/>
              <a:t>item (</a:t>
            </a:r>
            <a:r>
              <a:rPr lang="en-US" sz="1600" u="sng" dirty="0"/>
              <a:t>SKU</a:t>
            </a:r>
            <a:r>
              <a:rPr lang="en-US" sz="1600" u="sng" baseline="30000" dirty="0"/>
              <a:t>1</a:t>
            </a:r>
            <a:r>
              <a:rPr lang="en-US" sz="1600" dirty="0"/>
              <a:t>, Name, Color, Size, Material, </a:t>
            </a:r>
            <a:r>
              <a:rPr lang="en-US" sz="1600" dirty="0" err="1"/>
              <a:t>Org_name</a:t>
            </a:r>
            <a:r>
              <a:rPr lang="en-US" sz="1600" dirty="0"/>
              <a:t>, Description)</a:t>
            </a:r>
          </a:p>
          <a:p>
            <a:pPr lvl="1" fontAlgn="base"/>
            <a:r>
              <a:rPr lang="en-US" sz="1600" dirty="0" smtClean="0"/>
              <a:t>1c. Office </a:t>
            </a:r>
            <a:r>
              <a:rPr lang="en-US" sz="1600" dirty="0"/>
              <a:t>Supply Item (</a:t>
            </a:r>
            <a:r>
              <a:rPr lang="en-US" sz="1600" u="sng" dirty="0"/>
              <a:t>SKU</a:t>
            </a:r>
            <a:r>
              <a:rPr lang="en-US" sz="1600" u="sng" baseline="30000" dirty="0"/>
              <a:t>1</a:t>
            </a:r>
            <a:r>
              <a:rPr lang="en-US" sz="1600" dirty="0"/>
              <a:t>, Name, Size, Color, Ink, </a:t>
            </a:r>
            <a:r>
              <a:rPr lang="en-US" sz="1600" dirty="0" err="1"/>
              <a:t>Tip_size</a:t>
            </a:r>
            <a:r>
              <a:rPr lang="en-US" sz="1600" dirty="0"/>
              <a:t>, </a:t>
            </a:r>
            <a:r>
              <a:rPr lang="en-US" sz="1600" dirty="0" err="1"/>
              <a:t>Pack_size</a:t>
            </a:r>
            <a:r>
              <a:rPr lang="en-US" sz="1600" dirty="0"/>
              <a:t>, </a:t>
            </a:r>
            <a:r>
              <a:rPr lang="en-US" sz="1600" dirty="0" err="1" smtClean="0"/>
              <a:t>Paper_style</a:t>
            </a:r>
            <a:r>
              <a:rPr lang="en-US" sz="1600" dirty="0" smtClean="0"/>
              <a:t>,</a:t>
            </a:r>
          </a:p>
          <a:p>
            <a:pPr lvl="1" fontAlgn="base"/>
            <a:r>
              <a:rPr lang="en-US" sz="1600" dirty="0"/>
              <a:t> </a:t>
            </a:r>
            <a:r>
              <a:rPr lang="en-US" sz="1600" dirty="0" smtClean="0"/>
              <a:t>     </a:t>
            </a:r>
            <a:r>
              <a:rPr lang="en-US" sz="1600" dirty="0" err="1" smtClean="0"/>
              <a:t>Notebook_style</a:t>
            </a:r>
            <a:r>
              <a:rPr lang="en-US" sz="1600" dirty="0"/>
              <a:t>, </a:t>
            </a:r>
            <a:r>
              <a:rPr lang="en-US" sz="1600" dirty="0" err="1"/>
              <a:t>Folder_material</a:t>
            </a:r>
            <a:r>
              <a:rPr lang="en-US" sz="1600" dirty="0"/>
              <a:t>, </a:t>
            </a:r>
            <a:r>
              <a:rPr lang="en-US" sz="1600" dirty="0" err="1"/>
              <a:t>Page_num</a:t>
            </a:r>
            <a:r>
              <a:rPr lang="en-US" sz="1600" dirty="0"/>
              <a:t>) </a:t>
            </a:r>
          </a:p>
          <a:p>
            <a:pPr lvl="1" fontAlgn="base"/>
            <a:r>
              <a:rPr lang="en-US" sz="1600" dirty="0" smtClean="0"/>
              <a:t>1d. Bag </a:t>
            </a:r>
            <a:r>
              <a:rPr lang="en-US" sz="1600" dirty="0"/>
              <a:t>Item (</a:t>
            </a:r>
            <a:r>
              <a:rPr lang="en-US" sz="1600" u="sng" dirty="0"/>
              <a:t>SKU</a:t>
            </a:r>
            <a:r>
              <a:rPr lang="en-US" sz="1600" u="sng" baseline="30000" dirty="0"/>
              <a:t>1</a:t>
            </a:r>
            <a:r>
              <a:rPr lang="en-US" sz="1600" u="sng" dirty="0"/>
              <a:t>,</a:t>
            </a:r>
            <a:r>
              <a:rPr lang="en-US" sz="1600" dirty="0"/>
              <a:t> Name, Size, Color, Gender, Style, Material)</a:t>
            </a:r>
          </a:p>
          <a:p>
            <a:pPr lvl="1" fontAlgn="base"/>
            <a:r>
              <a:rPr lang="en-US" sz="1600" dirty="0" smtClean="0"/>
              <a:t>1e. Accessory </a:t>
            </a:r>
            <a:r>
              <a:rPr lang="en-US" sz="1600" dirty="0"/>
              <a:t>Item (</a:t>
            </a:r>
            <a:r>
              <a:rPr lang="en-US" sz="1600" u="sng" dirty="0"/>
              <a:t>SKU</a:t>
            </a:r>
            <a:r>
              <a:rPr lang="en-US" sz="1600" u="sng" baseline="30000" dirty="0"/>
              <a:t>1</a:t>
            </a:r>
            <a:r>
              <a:rPr lang="en-US" sz="1600" dirty="0"/>
              <a:t>, Name, Color, Material, Style, Size, Gender, </a:t>
            </a:r>
            <a:r>
              <a:rPr lang="en-US" sz="1600" dirty="0" err="1"/>
              <a:t>Organization_Name</a:t>
            </a:r>
            <a:r>
              <a:rPr lang="en-US" sz="1600" dirty="0"/>
              <a:t>)</a:t>
            </a:r>
          </a:p>
          <a:p>
            <a:pPr lvl="1" fontAlgn="base"/>
            <a:r>
              <a:rPr lang="en-US" sz="1600" b="1" dirty="0" smtClean="0"/>
              <a:t>1f. Clothing </a:t>
            </a:r>
            <a:r>
              <a:rPr lang="en-US" sz="1600" b="1" dirty="0"/>
              <a:t>Item(</a:t>
            </a:r>
            <a:r>
              <a:rPr lang="en-US" sz="1600" b="1" u="sng" dirty="0"/>
              <a:t>SKU</a:t>
            </a:r>
            <a:r>
              <a:rPr lang="en-US" sz="1600" b="1" u="sng" baseline="30000" dirty="0"/>
              <a:t>1</a:t>
            </a:r>
            <a:r>
              <a:rPr lang="en-US" sz="1600" b="1" dirty="0"/>
              <a:t>, Name, Color, Gender, Material, Size, Style)</a:t>
            </a:r>
          </a:p>
          <a:p>
            <a:pPr lvl="1" fontAlgn="base"/>
            <a:r>
              <a:rPr lang="en-US" sz="1600" dirty="0" smtClean="0"/>
              <a:t>1g. Other(</a:t>
            </a:r>
            <a:r>
              <a:rPr lang="en-US" sz="1600" u="sng" dirty="0" smtClean="0"/>
              <a:t>SKU</a:t>
            </a:r>
            <a:r>
              <a:rPr lang="en-US" sz="1600" u="sng" baseline="30000" dirty="0" smtClean="0"/>
              <a:t>1</a:t>
            </a:r>
            <a:r>
              <a:rPr lang="en-US" sz="1600" dirty="0"/>
              <a:t>, Description) </a:t>
            </a:r>
          </a:p>
          <a:p>
            <a:pPr fontAlgn="base"/>
            <a:r>
              <a:rPr lang="en-US" sz="1600" dirty="0" smtClean="0"/>
              <a:t>2. Discount </a:t>
            </a:r>
            <a:r>
              <a:rPr lang="en-US" sz="1600" dirty="0"/>
              <a:t>(</a:t>
            </a:r>
            <a:r>
              <a:rPr lang="en-US" sz="1600" u="sng" dirty="0"/>
              <a:t>DIS_ID</a:t>
            </a:r>
            <a:r>
              <a:rPr lang="en-US" sz="1600" dirty="0"/>
              <a:t>, </a:t>
            </a:r>
            <a:r>
              <a:rPr lang="en-US" sz="1600" dirty="0" err="1"/>
              <a:t>Dis_start_date</a:t>
            </a:r>
            <a:r>
              <a:rPr lang="en-US" sz="1600" dirty="0"/>
              <a:t>, </a:t>
            </a:r>
            <a:r>
              <a:rPr lang="en-US" sz="1600" dirty="0" err="1"/>
              <a:t>Dis_end_date</a:t>
            </a:r>
            <a:r>
              <a:rPr lang="en-US" sz="1600" dirty="0"/>
              <a:t>, Dis_type_ID</a:t>
            </a:r>
            <a:r>
              <a:rPr lang="en-US" sz="1600" baseline="30000" dirty="0"/>
              <a:t>13</a:t>
            </a:r>
            <a:r>
              <a:rPr lang="en-US" sz="1600" dirty="0"/>
              <a:t>, SKU</a:t>
            </a:r>
            <a:r>
              <a:rPr lang="en-US" sz="1600" baseline="30000" dirty="0"/>
              <a:t>1</a:t>
            </a:r>
            <a:r>
              <a:rPr lang="en-US" sz="1600" dirty="0"/>
              <a:t>, Amount)</a:t>
            </a:r>
          </a:p>
          <a:p>
            <a:pPr fontAlgn="base"/>
            <a:r>
              <a:rPr lang="en-US" sz="1600" dirty="0" smtClean="0"/>
              <a:t>3. Brand </a:t>
            </a:r>
            <a:r>
              <a:rPr lang="en-US" sz="1600" dirty="0"/>
              <a:t>(</a:t>
            </a:r>
            <a:r>
              <a:rPr lang="en-US" sz="1600" u="sng" dirty="0" err="1"/>
              <a:t>Brand_ID</a:t>
            </a:r>
            <a:r>
              <a:rPr lang="en-US" sz="1600" dirty="0"/>
              <a:t>, </a:t>
            </a:r>
            <a:r>
              <a:rPr lang="en-US" sz="1600" dirty="0" err="1"/>
              <a:t>Merchandise_type_sold</a:t>
            </a:r>
            <a:r>
              <a:rPr lang="en-US" sz="1600" dirty="0"/>
              <a:t>)</a:t>
            </a:r>
          </a:p>
          <a:p>
            <a:pPr fontAlgn="base"/>
            <a:r>
              <a:rPr lang="en-US" sz="1600" dirty="0" smtClean="0"/>
              <a:t>4. Order </a:t>
            </a:r>
            <a:r>
              <a:rPr lang="en-US" sz="1600" dirty="0"/>
              <a:t>(</a:t>
            </a:r>
            <a:r>
              <a:rPr lang="en-US" sz="1600" u="sng" dirty="0"/>
              <a:t>OID</a:t>
            </a:r>
            <a:r>
              <a:rPr lang="en-US" sz="1600" dirty="0"/>
              <a:t>,</a:t>
            </a:r>
            <a:r>
              <a:rPr lang="en-US" sz="1600" u="sng" dirty="0"/>
              <a:t> </a:t>
            </a:r>
            <a:r>
              <a:rPr lang="en-US" sz="1600" dirty="0"/>
              <a:t>EID</a:t>
            </a:r>
            <a:r>
              <a:rPr lang="en-US" sz="1600" baseline="30000" dirty="0"/>
              <a:t>11</a:t>
            </a:r>
            <a:r>
              <a:rPr lang="en-US" sz="1600" b="1" dirty="0"/>
              <a:t>, </a:t>
            </a:r>
            <a:r>
              <a:rPr lang="en-US" sz="1600" dirty="0" err="1"/>
              <a:t>Order_date</a:t>
            </a:r>
            <a:r>
              <a:rPr lang="en-US" sz="1600" dirty="0"/>
              <a:t>, </a:t>
            </a:r>
            <a:r>
              <a:rPr lang="en-US" sz="1600" dirty="0" err="1"/>
              <a:t>Order_time</a:t>
            </a:r>
            <a:r>
              <a:rPr lang="en-US" sz="1600" dirty="0"/>
              <a:t>, </a:t>
            </a:r>
            <a:r>
              <a:rPr lang="en-US" sz="1600" dirty="0" err="1"/>
              <a:t>wholesale_cost</a:t>
            </a:r>
            <a:r>
              <a:rPr lang="en-US" sz="1600" dirty="0" smtClean="0"/>
              <a:t>)</a:t>
            </a:r>
          </a:p>
          <a:p>
            <a:pPr fontAlgn="base"/>
            <a:r>
              <a:rPr lang="en-US" sz="1600" dirty="0" smtClean="0"/>
              <a:t>5. Shipment </a:t>
            </a:r>
            <a:r>
              <a:rPr lang="en-US" sz="1600" dirty="0"/>
              <a:t>(</a:t>
            </a:r>
            <a:r>
              <a:rPr lang="en-US" sz="1600" u="sng" dirty="0"/>
              <a:t>SHIP_ID</a:t>
            </a:r>
            <a:r>
              <a:rPr lang="en-US" sz="1600" dirty="0"/>
              <a:t>,</a:t>
            </a:r>
            <a:r>
              <a:rPr lang="en-US" sz="1600" u="sng" dirty="0"/>
              <a:t> </a:t>
            </a:r>
            <a:r>
              <a:rPr lang="en-US" sz="1600" dirty="0"/>
              <a:t>SHIPPER_ID</a:t>
            </a:r>
            <a:r>
              <a:rPr lang="en-US" sz="1600" baseline="30000" dirty="0"/>
              <a:t>18</a:t>
            </a:r>
            <a:r>
              <a:rPr lang="en-US" sz="1600" dirty="0"/>
              <a:t>, OID</a:t>
            </a:r>
            <a:r>
              <a:rPr lang="en-US" sz="1600" baseline="30000" dirty="0"/>
              <a:t>4</a:t>
            </a:r>
            <a:r>
              <a:rPr lang="en-US" sz="1600" dirty="0"/>
              <a:t>, Quantity, </a:t>
            </a:r>
            <a:r>
              <a:rPr lang="en-US" sz="1600" dirty="0" err="1"/>
              <a:t>Price_of_goods</a:t>
            </a:r>
            <a:r>
              <a:rPr lang="en-US" sz="1600" dirty="0"/>
              <a:t>, </a:t>
            </a:r>
            <a:r>
              <a:rPr lang="en-US" sz="1600" dirty="0" err="1"/>
              <a:t>ship_date</a:t>
            </a:r>
            <a:r>
              <a:rPr lang="en-US" sz="1600" dirty="0"/>
              <a:t>, </a:t>
            </a:r>
            <a:r>
              <a:rPr lang="en-US" sz="1600" dirty="0" err="1"/>
              <a:t>arrival_date</a:t>
            </a:r>
            <a:r>
              <a:rPr lang="en-US" sz="1600" dirty="0"/>
              <a:t>, </a:t>
            </a:r>
            <a:r>
              <a:rPr lang="en-US" sz="1600" dirty="0" err="1" smtClean="0"/>
              <a:t>ship_to</a:t>
            </a:r>
            <a:r>
              <a:rPr lang="en-US" sz="1600" dirty="0" smtClean="0"/>
              <a:t>,</a:t>
            </a:r>
          </a:p>
          <a:p>
            <a:pPr fontAlgn="base"/>
            <a:r>
              <a:rPr lang="en-US" sz="1600" dirty="0"/>
              <a:t> </a:t>
            </a:r>
            <a:r>
              <a:rPr lang="en-US" sz="1600" dirty="0" smtClean="0"/>
              <a:t>   </a:t>
            </a:r>
            <a:r>
              <a:rPr lang="en-US" sz="1600" dirty="0" err="1" smtClean="0"/>
              <a:t>ship_from</a:t>
            </a:r>
            <a:r>
              <a:rPr lang="en-US" sz="1600" dirty="0"/>
              <a:t>, </a:t>
            </a:r>
            <a:r>
              <a:rPr lang="en-US" sz="1600" dirty="0" err="1"/>
              <a:t>ship_cost</a:t>
            </a:r>
            <a:r>
              <a:rPr lang="en-US" sz="1600" dirty="0"/>
              <a:t>)</a:t>
            </a:r>
          </a:p>
          <a:p>
            <a:pPr fontAlgn="base"/>
            <a:r>
              <a:rPr lang="en-US" sz="1600" dirty="0" smtClean="0"/>
              <a:t>6. Transaction </a:t>
            </a:r>
            <a:r>
              <a:rPr lang="en-US" sz="1600" dirty="0"/>
              <a:t>(</a:t>
            </a:r>
            <a:r>
              <a:rPr lang="en-US" sz="1600" u="sng" dirty="0"/>
              <a:t>TID</a:t>
            </a:r>
            <a:r>
              <a:rPr lang="en-US" sz="1600" dirty="0"/>
              <a:t>, EID</a:t>
            </a:r>
            <a:r>
              <a:rPr lang="en-US" sz="1600" baseline="30000" dirty="0"/>
              <a:t>11</a:t>
            </a:r>
            <a:r>
              <a:rPr lang="en-US" sz="1600" dirty="0"/>
              <a:t>, CID</a:t>
            </a:r>
            <a:r>
              <a:rPr lang="en-US" sz="1600" baseline="30000" dirty="0"/>
              <a:t>9</a:t>
            </a:r>
            <a:r>
              <a:rPr lang="en-US" sz="1600" dirty="0"/>
              <a:t>, Date, </a:t>
            </a:r>
            <a:r>
              <a:rPr lang="en-US" sz="1600" dirty="0" err="1"/>
              <a:t>Total_cost</a:t>
            </a:r>
            <a:r>
              <a:rPr lang="en-US" sz="1600" dirty="0"/>
              <a:t>, Time, Weekday, DIS_ID</a:t>
            </a:r>
            <a:r>
              <a:rPr lang="en-US" sz="1600" baseline="30000" dirty="0"/>
              <a:t>2</a:t>
            </a:r>
            <a:r>
              <a:rPr lang="en-US" sz="1600" dirty="0"/>
              <a:t>)</a:t>
            </a:r>
          </a:p>
          <a:p>
            <a:pPr lvl="1" fontAlgn="base"/>
            <a:r>
              <a:rPr lang="en-US" sz="1600" dirty="0" smtClean="0"/>
              <a:t>6a. Purchase </a:t>
            </a:r>
            <a:r>
              <a:rPr lang="en-US" sz="1600" dirty="0"/>
              <a:t>(</a:t>
            </a:r>
            <a:r>
              <a:rPr lang="en-US" sz="1600" u="sng" dirty="0"/>
              <a:t>TID</a:t>
            </a:r>
            <a:r>
              <a:rPr lang="en-US" sz="1600" u="sng" baseline="30000" dirty="0"/>
              <a:t>6</a:t>
            </a:r>
            <a:r>
              <a:rPr lang="en-US" sz="1600" dirty="0"/>
              <a:t>, </a:t>
            </a:r>
            <a:r>
              <a:rPr lang="en-US" sz="1600" dirty="0" err="1"/>
              <a:t>Purchase_type</a:t>
            </a:r>
            <a:r>
              <a:rPr lang="en-US" sz="1600" dirty="0"/>
              <a:t>, </a:t>
            </a:r>
            <a:r>
              <a:rPr lang="en-US" sz="1600" dirty="0" err="1"/>
              <a:t>Form_of_payment</a:t>
            </a:r>
            <a:r>
              <a:rPr lang="en-US" sz="1600" dirty="0"/>
              <a:t>)</a:t>
            </a:r>
          </a:p>
          <a:p>
            <a:pPr lvl="1" fontAlgn="base"/>
            <a:r>
              <a:rPr lang="en-US" sz="1600" dirty="0" smtClean="0"/>
              <a:t>6b. Return </a:t>
            </a:r>
            <a:r>
              <a:rPr lang="en-US" sz="1600" dirty="0"/>
              <a:t>(</a:t>
            </a:r>
            <a:r>
              <a:rPr lang="en-US" sz="1600" u="sng" dirty="0"/>
              <a:t>TID</a:t>
            </a:r>
            <a:r>
              <a:rPr lang="en-US" sz="1600" u="sng" baseline="30000" dirty="0"/>
              <a:t>6</a:t>
            </a:r>
            <a:r>
              <a:rPr lang="en-US" sz="1600" dirty="0"/>
              <a:t>, </a:t>
            </a:r>
            <a:r>
              <a:rPr lang="en-US" sz="1600" dirty="0" err="1"/>
              <a:t>Return_type</a:t>
            </a:r>
            <a:r>
              <a:rPr lang="en-US" sz="1600" dirty="0"/>
              <a:t>, </a:t>
            </a:r>
            <a:r>
              <a:rPr lang="en-US" sz="1600" dirty="0" err="1"/>
              <a:t>Date_since_purchase</a:t>
            </a:r>
            <a:r>
              <a:rPr lang="en-US" sz="1600" dirty="0"/>
              <a:t>, </a:t>
            </a:r>
            <a:r>
              <a:rPr lang="en-US" sz="1600" dirty="0" err="1"/>
              <a:t>Quantity_reimbursed</a:t>
            </a:r>
            <a:r>
              <a:rPr lang="en-US" sz="1600" dirty="0"/>
              <a:t>)</a:t>
            </a:r>
          </a:p>
          <a:p>
            <a:pPr fontAlgn="base"/>
            <a:r>
              <a:rPr lang="en-US" sz="1600" dirty="0" smtClean="0"/>
              <a:t>7. </a:t>
            </a:r>
            <a:r>
              <a:rPr lang="en-US" sz="1600" dirty="0" err="1" smtClean="0"/>
              <a:t>Transaction_Promotion</a:t>
            </a:r>
            <a:r>
              <a:rPr lang="en-US" sz="1600" dirty="0" smtClean="0"/>
              <a:t>(</a:t>
            </a:r>
            <a:r>
              <a:rPr lang="en-US" sz="1600" u="sng" dirty="0" smtClean="0"/>
              <a:t>TID</a:t>
            </a:r>
            <a:r>
              <a:rPr lang="en-US" sz="1600" u="sng" baseline="30000" dirty="0" smtClean="0"/>
              <a:t>6</a:t>
            </a:r>
            <a:r>
              <a:rPr lang="en-US" sz="1600" u="sng" dirty="0"/>
              <a:t>, PID</a:t>
            </a:r>
            <a:r>
              <a:rPr lang="en-US" sz="1600" u="sng" baseline="30000" dirty="0"/>
              <a:t>16</a:t>
            </a:r>
            <a:r>
              <a:rPr lang="en-US" sz="1600" dirty="0"/>
              <a:t>)</a:t>
            </a:r>
          </a:p>
          <a:p>
            <a:pPr fontAlgn="base"/>
            <a:r>
              <a:rPr lang="en-US" sz="1600" dirty="0" smtClean="0"/>
              <a:t>8</a:t>
            </a:r>
            <a:r>
              <a:rPr lang="en-US" sz="1600" b="1" dirty="0" smtClean="0"/>
              <a:t>. </a:t>
            </a:r>
            <a:r>
              <a:rPr lang="en-US" sz="1600" b="1" dirty="0" err="1" smtClean="0"/>
              <a:t>Transaction_Product</a:t>
            </a:r>
            <a:r>
              <a:rPr lang="en-US" sz="1600" b="1" dirty="0" smtClean="0"/>
              <a:t> </a:t>
            </a:r>
            <a:r>
              <a:rPr lang="en-US" sz="1600" b="1" dirty="0"/>
              <a:t>(</a:t>
            </a:r>
            <a:r>
              <a:rPr lang="en-US" sz="1600" b="1" u="sng" dirty="0"/>
              <a:t>TID</a:t>
            </a:r>
            <a:r>
              <a:rPr lang="en-US" sz="1600" b="1" u="sng" baseline="30000" dirty="0"/>
              <a:t>6</a:t>
            </a:r>
            <a:r>
              <a:rPr lang="en-US" sz="1600" b="1" u="sng" dirty="0"/>
              <a:t>, SKU</a:t>
            </a:r>
            <a:r>
              <a:rPr lang="en-US" sz="1600" b="1" u="sng" baseline="30000" dirty="0"/>
              <a:t>1</a:t>
            </a:r>
            <a:r>
              <a:rPr lang="en-US" sz="1600" b="1" u="sng" dirty="0"/>
              <a:t>,</a:t>
            </a:r>
            <a:r>
              <a:rPr lang="en-US" sz="1600" b="1" dirty="0"/>
              <a:t>Quantity)</a:t>
            </a:r>
          </a:p>
          <a:p>
            <a:pPr fontAlgn="base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996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flipV="1">
            <a:off x="135927" y="1186249"/>
            <a:ext cx="8822723" cy="12356"/>
          </a:xfrm>
          <a:prstGeom prst="line">
            <a:avLst/>
          </a:prstGeom>
          <a:ln w="57150">
            <a:solidFill>
              <a:srgbClr val="4049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075" y="84581"/>
            <a:ext cx="1258218" cy="10580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2426" y="412666"/>
            <a:ext cx="7352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Verdana" charset="0"/>
                <a:ea typeface="Verdana" charset="0"/>
                <a:cs typeface="Verdana" charset="0"/>
              </a:rPr>
              <a:t>Relational Schema (cont.)</a:t>
            </a:r>
            <a:endParaRPr lang="en-US" sz="3600" b="1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8734" y="16320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54100" y="1287167"/>
            <a:ext cx="881036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600" dirty="0" smtClean="0"/>
              <a:t>9. Customer </a:t>
            </a:r>
            <a:r>
              <a:rPr lang="en-US" sz="1600" dirty="0"/>
              <a:t>(</a:t>
            </a:r>
            <a:r>
              <a:rPr lang="en-US" sz="1600" u="sng" dirty="0"/>
              <a:t>CID</a:t>
            </a:r>
            <a:r>
              <a:rPr lang="en-US" sz="1600" dirty="0"/>
              <a:t>, </a:t>
            </a:r>
            <a:r>
              <a:rPr lang="en-US" sz="1600" dirty="0" err="1"/>
              <a:t>Fname</a:t>
            </a:r>
            <a:r>
              <a:rPr lang="en-US" sz="1600" dirty="0"/>
              <a:t>, </a:t>
            </a:r>
            <a:r>
              <a:rPr lang="en-US" sz="1600" dirty="0" err="1"/>
              <a:t>Lname</a:t>
            </a:r>
            <a:r>
              <a:rPr lang="en-US" sz="1600" dirty="0"/>
              <a:t>, MI, </a:t>
            </a:r>
            <a:r>
              <a:rPr lang="en-US" sz="1600" dirty="0" err="1"/>
              <a:t>Is_group</a:t>
            </a:r>
            <a:r>
              <a:rPr lang="en-US" sz="1600" dirty="0"/>
              <a:t>)</a:t>
            </a:r>
          </a:p>
          <a:p>
            <a:pPr lvl="1" fontAlgn="base"/>
            <a:r>
              <a:rPr lang="en-US" sz="1600" dirty="0" smtClean="0"/>
              <a:t>9a. </a:t>
            </a:r>
            <a:r>
              <a:rPr lang="en-US" sz="1600" dirty="0" err="1" smtClean="0"/>
              <a:t>SpecialGroup</a:t>
            </a:r>
            <a:r>
              <a:rPr lang="en-US" sz="1600" dirty="0" smtClean="0"/>
              <a:t> </a:t>
            </a:r>
            <a:r>
              <a:rPr lang="en-US" sz="1600" dirty="0"/>
              <a:t>(</a:t>
            </a:r>
            <a:r>
              <a:rPr lang="en-US" sz="1600" u="sng" dirty="0"/>
              <a:t>CID</a:t>
            </a:r>
            <a:r>
              <a:rPr lang="en-US" sz="1600" u="sng" baseline="30000" dirty="0"/>
              <a:t>9 </a:t>
            </a:r>
            <a:r>
              <a:rPr lang="en-US" sz="1600" dirty="0"/>
              <a:t>, category, </a:t>
            </a:r>
            <a:r>
              <a:rPr lang="en-US" sz="1600" dirty="0" err="1"/>
              <a:t>group_name</a:t>
            </a:r>
            <a:r>
              <a:rPr lang="en-US" sz="1600" dirty="0"/>
              <a:t>, </a:t>
            </a:r>
            <a:r>
              <a:rPr lang="en-US" sz="1600" dirty="0" err="1"/>
              <a:t>num_members</a:t>
            </a:r>
            <a:r>
              <a:rPr lang="en-US" sz="1600" dirty="0"/>
              <a:t>, sport, </a:t>
            </a:r>
            <a:r>
              <a:rPr lang="en-US" sz="1600" dirty="0" err="1"/>
              <a:t>team_level</a:t>
            </a:r>
            <a:r>
              <a:rPr lang="en-US" sz="1600" dirty="0"/>
              <a:t>, </a:t>
            </a:r>
            <a:r>
              <a:rPr lang="en-US" sz="1600" dirty="0" smtClean="0"/>
              <a:t>gender,</a:t>
            </a:r>
          </a:p>
          <a:p>
            <a:pPr lvl="1" fontAlgn="base"/>
            <a:r>
              <a:rPr lang="en-US" sz="1600" dirty="0"/>
              <a:t> </a:t>
            </a:r>
            <a:r>
              <a:rPr lang="en-US" sz="1600" dirty="0" smtClean="0"/>
              <a:t>     </a:t>
            </a:r>
            <a:r>
              <a:rPr lang="en-US" sz="1600" dirty="0" err="1" smtClean="0"/>
              <a:t>college_name</a:t>
            </a:r>
            <a:r>
              <a:rPr lang="en-US" sz="1600" dirty="0"/>
              <a:t>, contact, </a:t>
            </a:r>
            <a:r>
              <a:rPr lang="en-US" sz="1600" dirty="0" err="1"/>
              <a:t>club_name</a:t>
            </a:r>
            <a:r>
              <a:rPr lang="en-US" sz="1600" dirty="0"/>
              <a:t>, </a:t>
            </a:r>
            <a:r>
              <a:rPr lang="en-US" sz="1600" dirty="0" err="1"/>
              <a:t>club_description</a:t>
            </a:r>
            <a:r>
              <a:rPr lang="en-US" sz="1600" dirty="0"/>
              <a:t>, </a:t>
            </a:r>
            <a:r>
              <a:rPr lang="en-US" sz="1600" dirty="0" err="1"/>
              <a:t>tour_topic</a:t>
            </a:r>
            <a:r>
              <a:rPr lang="en-US" sz="1600" dirty="0"/>
              <a:t>, </a:t>
            </a:r>
            <a:r>
              <a:rPr lang="en-US" sz="1600" dirty="0" err="1"/>
              <a:t>other_name</a:t>
            </a:r>
            <a:r>
              <a:rPr lang="en-US" sz="1600" dirty="0"/>
              <a:t>, description)</a:t>
            </a:r>
          </a:p>
          <a:p>
            <a:pPr lvl="1" fontAlgn="base"/>
            <a:r>
              <a:rPr lang="en-US" sz="1600" dirty="0" smtClean="0"/>
              <a:t>9b. Individual </a:t>
            </a:r>
            <a:r>
              <a:rPr lang="en-US" sz="1600" dirty="0"/>
              <a:t>(</a:t>
            </a:r>
            <a:r>
              <a:rPr lang="en-US" sz="1600" u="sng" dirty="0"/>
              <a:t>CID</a:t>
            </a:r>
            <a:r>
              <a:rPr lang="en-US" sz="1600" u="sng" baseline="30000" dirty="0"/>
              <a:t>9</a:t>
            </a:r>
            <a:r>
              <a:rPr lang="en-US" sz="1600" dirty="0"/>
              <a:t>, category, age, gender, region, SID, year, major, </a:t>
            </a:r>
            <a:r>
              <a:rPr lang="en-US" sz="1600" dirty="0" err="1" smtClean="0"/>
              <a:t>num_children_attending</a:t>
            </a:r>
            <a:r>
              <a:rPr lang="en-US" sz="1600" dirty="0" smtClean="0"/>
              <a:t>,</a:t>
            </a:r>
          </a:p>
          <a:p>
            <a:pPr lvl="1" fontAlgn="base"/>
            <a:r>
              <a:rPr lang="en-US" sz="1600" dirty="0"/>
              <a:t> </a:t>
            </a:r>
            <a:r>
              <a:rPr lang="en-US" sz="1600" dirty="0" smtClean="0"/>
              <a:t>      </a:t>
            </a:r>
            <a:r>
              <a:rPr lang="en-US" sz="1600" dirty="0" err="1" smtClean="0"/>
              <a:t>visiting_from</a:t>
            </a:r>
            <a:r>
              <a:rPr lang="en-US" sz="1600" dirty="0"/>
              <a:t>, </a:t>
            </a:r>
            <a:r>
              <a:rPr lang="en-US" sz="1600" dirty="0" err="1"/>
              <a:t>date_visited</a:t>
            </a:r>
            <a:r>
              <a:rPr lang="en-US" sz="1600" dirty="0"/>
              <a:t>, </a:t>
            </a:r>
            <a:r>
              <a:rPr lang="en-US" sz="1600" dirty="0" err="1"/>
              <a:t>faculty_type</a:t>
            </a:r>
            <a:r>
              <a:rPr lang="en-US" sz="1600" dirty="0"/>
              <a:t>, purpose/occasion)</a:t>
            </a:r>
          </a:p>
          <a:p>
            <a:pPr fontAlgn="base"/>
            <a:r>
              <a:rPr lang="en-US" sz="1600" dirty="0" smtClean="0"/>
              <a:t>10. </a:t>
            </a:r>
            <a:r>
              <a:rPr lang="en-US" sz="1600" dirty="0" err="1" smtClean="0"/>
              <a:t>Parent_cust_children</a:t>
            </a:r>
            <a:r>
              <a:rPr lang="en-US" sz="1600" dirty="0" smtClean="0"/>
              <a:t>(</a:t>
            </a:r>
            <a:r>
              <a:rPr lang="en-US" sz="1600" u="sng" dirty="0" smtClean="0"/>
              <a:t>CID</a:t>
            </a:r>
            <a:r>
              <a:rPr lang="en-US" sz="1600" u="sng" baseline="30000" dirty="0" smtClean="0"/>
              <a:t>9</a:t>
            </a:r>
            <a:r>
              <a:rPr lang="en-US" sz="1600" u="sng" dirty="0"/>
              <a:t>, </a:t>
            </a:r>
            <a:r>
              <a:rPr lang="en-US" sz="1600" u="sng" dirty="0" err="1"/>
              <a:t>child_SID</a:t>
            </a:r>
            <a:r>
              <a:rPr lang="en-US" sz="1600" dirty="0"/>
              <a:t>, </a:t>
            </a:r>
            <a:r>
              <a:rPr lang="en-US" sz="1600" dirty="0" err="1"/>
              <a:t>child_name</a:t>
            </a:r>
            <a:r>
              <a:rPr lang="en-US" sz="1600" dirty="0"/>
              <a:t>, </a:t>
            </a:r>
            <a:r>
              <a:rPr lang="en-US" sz="1600" dirty="0" err="1"/>
              <a:t>child_year</a:t>
            </a:r>
            <a:r>
              <a:rPr lang="en-US" sz="1600" dirty="0"/>
              <a:t>)</a:t>
            </a:r>
          </a:p>
          <a:p>
            <a:pPr fontAlgn="base"/>
            <a:r>
              <a:rPr lang="en-US" sz="1600" dirty="0" smtClean="0"/>
              <a:t>11. Employee </a:t>
            </a:r>
            <a:r>
              <a:rPr lang="en-US" sz="1600" dirty="0"/>
              <a:t>(</a:t>
            </a:r>
            <a:r>
              <a:rPr lang="en-US" sz="1600" u="sng" dirty="0"/>
              <a:t>EID</a:t>
            </a:r>
            <a:r>
              <a:rPr lang="en-US" sz="1600" dirty="0"/>
              <a:t>, title, </a:t>
            </a:r>
            <a:r>
              <a:rPr lang="en-US" sz="1600" dirty="0" err="1"/>
              <a:t>Fname</a:t>
            </a:r>
            <a:r>
              <a:rPr lang="en-US" sz="1600" dirty="0"/>
              <a:t>, </a:t>
            </a:r>
            <a:r>
              <a:rPr lang="en-US" sz="1600" dirty="0" err="1"/>
              <a:t>Lname</a:t>
            </a:r>
            <a:r>
              <a:rPr lang="en-US" sz="1600" dirty="0"/>
              <a:t>, MI, </a:t>
            </a:r>
            <a:r>
              <a:rPr lang="en-US" sz="1600" dirty="0" err="1"/>
              <a:t>date_hired</a:t>
            </a:r>
            <a:r>
              <a:rPr lang="en-US" sz="1600" dirty="0"/>
              <a:t>, managerID</a:t>
            </a:r>
            <a:r>
              <a:rPr lang="en-US" sz="1600" baseline="30000" dirty="0"/>
              <a:t>11</a:t>
            </a:r>
            <a:r>
              <a:rPr lang="en-US" sz="1600" dirty="0"/>
              <a:t>, wage, </a:t>
            </a:r>
            <a:r>
              <a:rPr lang="en-US" sz="1600" dirty="0" smtClean="0"/>
              <a:t>salary,</a:t>
            </a:r>
          </a:p>
          <a:p>
            <a:pPr fontAlgn="base"/>
            <a:r>
              <a:rPr lang="en-US" sz="1600" dirty="0"/>
              <a:t> </a:t>
            </a:r>
            <a:r>
              <a:rPr lang="en-US" sz="1600" dirty="0" smtClean="0"/>
              <a:t>      </a:t>
            </a:r>
            <a:r>
              <a:rPr lang="en-US" sz="1600" dirty="0" err="1" smtClean="0"/>
              <a:t>date_last_maintenance</a:t>
            </a:r>
            <a:r>
              <a:rPr lang="en-US" sz="1600" dirty="0"/>
              <a:t>, </a:t>
            </a:r>
            <a:r>
              <a:rPr lang="en-US" sz="1600" dirty="0" err="1"/>
              <a:t>cashier_number</a:t>
            </a:r>
            <a:r>
              <a:rPr lang="en-US" sz="1600" dirty="0"/>
              <a:t>, </a:t>
            </a:r>
            <a:r>
              <a:rPr lang="en-US" sz="1600" dirty="0" err="1"/>
              <a:t>outreach_area</a:t>
            </a:r>
            <a:r>
              <a:rPr lang="en-US" sz="1600" dirty="0"/>
              <a:t>, </a:t>
            </a:r>
            <a:r>
              <a:rPr lang="en-US" sz="1600" dirty="0" err="1" smtClean="0"/>
              <a:t>management_area</a:t>
            </a:r>
            <a:r>
              <a:rPr lang="en-US" sz="1600" dirty="0" smtClean="0"/>
              <a:t>,</a:t>
            </a:r>
          </a:p>
          <a:p>
            <a:pPr fontAlgn="base"/>
            <a:r>
              <a:rPr lang="en-US" sz="1600" dirty="0"/>
              <a:t> </a:t>
            </a:r>
            <a:r>
              <a:rPr lang="en-US" sz="1600" dirty="0" smtClean="0"/>
              <a:t>      </a:t>
            </a:r>
            <a:r>
              <a:rPr lang="en-US" sz="1600" dirty="0" err="1" smtClean="0"/>
              <a:t>shopping_guide_focus_area</a:t>
            </a:r>
            <a:r>
              <a:rPr lang="en-US" sz="1600" dirty="0"/>
              <a:t>)</a:t>
            </a:r>
          </a:p>
          <a:p>
            <a:pPr fontAlgn="base"/>
            <a:r>
              <a:rPr lang="en-US" sz="1600" dirty="0" smtClean="0"/>
              <a:t>12. </a:t>
            </a:r>
            <a:r>
              <a:rPr lang="en-US" sz="1600" dirty="0" err="1" smtClean="0"/>
              <a:t>BuysFrom</a:t>
            </a:r>
            <a:r>
              <a:rPr lang="en-US" sz="1600" dirty="0" smtClean="0"/>
              <a:t>(</a:t>
            </a:r>
            <a:r>
              <a:rPr lang="en-US" sz="1600" u="sng" dirty="0" smtClean="0"/>
              <a:t>EID</a:t>
            </a:r>
            <a:r>
              <a:rPr lang="en-US" sz="1600" u="sng" baseline="30000" dirty="0" smtClean="0"/>
              <a:t>11</a:t>
            </a:r>
            <a:r>
              <a:rPr lang="en-US" sz="1600" u="sng" dirty="0"/>
              <a:t>, </a:t>
            </a:r>
            <a:r>
              <a:rPr lang="en-US" sz="1600" u="sng" dirty="0" err="1"/>
              <a:t>BuysFrom_name</a:t>
            </a:r>
            <a:r>
              <a:rPr lang="en-US" sz="1600" dirty="0"/>
              <a:t>)</a:t>
            </a:r>
          </a:p>
          <a:p>
            <a:pPr fontAlgn="base"/>
            <a:r>
              <a:rPr lang="en-US" sz="1600" dirty="0" smtClean="0"/>
              <a:t>13. Special </a:t>
            </a:r>
            <a:r>
              <a:rPr lang="en-US" sz="1600" dirty="0"/>
              <a:t>Event (</a:t>
            </a:r>
            <a:r>
              <a:rPr lang="en-US" sz="1600" u="sng" dirty="0"/>
              <a:t>SE_ID</a:t>
            </a:r>
            <a:r>
              <a:rPr lang="en-US" sz="1600" dirty="0"/>
              <a:t>, DIS_TYPE_ID</a:t>
            </a:r>
            <a:r>
              <a:rPr lang="en-US" sz="1600" baseline="30000" dirty="0"/>
              <a:t>15</a:t>
            </a:r>
            <a:r>
              <a:rPr lang="en-US" sz="1600" dirty="0"/>
              <a:t>, </a:t>
            </a:r>
            <a:r>
              <a:rPr lang="en-US" sz="1600" dirty="0" err="1"/>
              <a:t>start_date</a:t>
            </a:r>
            <a:r>
              <a:rPr lang="en-US" sz="1600" dirty="0"/>
              <a:t>, </a:t>
            </a:r>
            <a:r>
              <a:rPr lang="en-US" sz="1600" dirty="0" err="1"/>
              <a:t>end_date</a:t>
            </a:r>
            <a:r>
              <a:rPr lang="en-US" sz="1600" dirty="0"/>
              <a:t>, </a:t>
            </a:r>
            <a:r>
              <a:rPr lang="en-US" sz="1600" dirty="0" err="1"/>
              <a:t>weekend_name</a:t>
            </a:r>
            <a:r>
              <a:rPr lang="en-US" sz="1600" dirty="0"/>
              <a:t>, </a:t>
            </a:r>
            <a:r>
              <a:rPr lang="en-US" sz="1600" dirty="0" err="1" smtClean="0"/>
              <a:t>expected_size</a:t>
            </a:r>
            <a:r>
              <a:rPr lang="en-US" sz="1600" dirty="0" smtClean="0"/>
              <a:t>,</a:t>
            </a:r>
          </a:p>
          <a:p>
            <a:pPr fontAlgn="base"/>
            <a:r>
              <a:rPr lang="en-US" sz="1600" dirty="0"/>
              <a:t> </a:t>
            </a:r>
            <a:r>
              <a:rPr lang="en-US" sz="1600" dirty="0" smtClean="0"/>
              <a:t>      </a:t>
            </a:r>
            <a:r>
              <a:rPr lang="en-US" sz="1600" dirty="0" err="1" smtClean="0"/>
              <a:t>holiday_name</a:t>
            </a:r>
            <a:r>
              <a:rPr lang="en-US" sz="1600" dirty="0"/>
              <a:t>, </a:t>
            </a:r>
            <a:r>
              <a:rPr lang="en-US" sz="1600" dirty="0" err="1"/>
              <a:t>sport_type</a:t>
            </a:r>
            <a:r>
              <a:rPr lang="en-US" sz="1600" dirty="0"/>
              <a:t>, </a:t>
            </a:r>
            <a:r>
              <a:rPr lang="en-US" sz="1600" dirty="0" err="1"/>
              <a:t>sport_gender</a:t>
            </a:r>
            <a:r>
              <a:rPr lang="en-US" sz="1600" dirty="0"/>
              <a:t>, description)</a:t>
            </a:r>
          </a:p>
          <a:p>
            <a:pPr fontAlgn="base"/>
            <a:r>
              <a:rPr lang="en-US" sz="1600" dirty="0" smtClean="0"/>
              <a:t>14. Special </a:t>
            </a:r>
            <a:r>
              <a:rPr lang="en-US" sz="1600" dirty="0"/>
              <a:t>Event Associated Customer (</a:t>
            </a:r>
            <a:r>
              <a:rPr lang="en-US" sz="1600" u="sng" dirty="0"/>
              <a:t>SE_ID</a:t>
            </a:r>
            <a:r>
              <a:rPr lang="en-US" sz="1600" u="sng" baseline="30000" dirty="0"/>
              <a:t>13</a:t>
            </a:r>
            <a:r>
              <a:rPr lang="en-US" sz="1600" u="sng" dirty="0"/>
              <a:t>, CID</a:t>
            </a:r>
            <a:r>
              <a:rPr lang="en-US" sz="1600" u="sng" baseline="30000" dirty="0"/>
              <a:t>8</a:t>
            </a:r>
            <a:r>
              <a:rPr lang="en-US" sz="1600" dirty="0"/>
              <a:t>)</a:t>
            </a:r>
          </a:p>
          <a:p>
            <a:pPr fontAlgn="base"/>
            <a:r>
              <a:rPr lang="en-US" sz="1600" dirty="0" smtClean="0"/>
              <a:t>15. Discount </a:t>
            </a:r>
            <a:r>
              <a:rPr lang="en-US" sz="1600" dirty="0"/>
              <a:t>Type </a:t>
            </a:r>
            <a:r>
              <a:rPr lang="en-US" sz="1600" u="sng" dirty="0"/>
              <a:t>(DIS_TYPE_ID</a:t>
            </a:r>
            <a:r>
              <a:rPr lang="en-US" sz="1600" dirty="0"/>
              <a:t>, </a:t>
            </a:r>
            <a:r>
              <a:rPr lang="en-US" sz="1600" dirty="0" err="1"/>
              <a:t>Discount_Description</a:t>
            </a:r>
            <a:r>
              <a:rPr lang="en-US" sz="1600" dirty="0"/>
              <a:t>)</a:t>
            </a:r>
          </a:p>
          <a:p>
            <a:pPr fontAlgn="base"/>
            <a:r>
              <a:rPr lang="en-US" sz="1600" dirty="0" smtClean="0"/>
              <a:t>16. Promotion </a:t>
            </a:r>
            <a:r>
              <a:rPr lang="en-US" sz="1600" dirty="0"/>
              <a:t>(</a:t>
            </a:r>
            <a:r>
              <a:rPr lang="en-US" sz="1600" u="sng" dirty="0"/>
              <a:t>PID</a:t>
            </a:r>
            <a:r>
              <a:rPr lang="en-US" sz="1600" dirty="0"/>
              <a:t>, </a:t>
            </a:r>
            <a:r>
              <a:rPr lang="en-US" sz="1600" u="sng" dirty="0"/>
              <a:t>SKU</a:t>
            </a:r>
            <a:r>
              <a:rPr lang="en-US" sz="1600" u="sng" baseline="30000" dirty="0"/>
              <a:t>1</a:t>
            </a:r>
            <a:r>
              <a:rPr lang="en-US" sz="1600" dirty="0"/>
              <a:t>, description, cost</a:t>
            </a:r>
            <a:r>
              <a:rPr lang="en-US" sz="1600" dirty="0" smtClean="0"/>
              <a:t>)</a:t>
            </a:r>
          </a:p>
          <a:p>
            <a:pPr fontAlgn="base"/>
            <a:r>
              <a:rPr lang="en-US" sz="1600" dirty="0" smtClean="0"/>
              <a:t>17. Back </a:t>
            </a:r>
            <a:r>
              <a:rPr lang="en-US" sz="1600" dirty="0"/>
              <a:t>Room (</a:t>
            </a:r>
            <a:r>
              <a:rPr lang="en-US" sz="1600" u="sng" dirty="0" err="1"/>
              <a:t>Back_Room_Location_ID</a:t>
            </a:r>
            <a:r>
              <a:rPr lang="en-US" sz="1600" dirty="0"/>
              <a:t>, </a:t>
            </a:r>
            <a:r>
              <a:rPr lang="en-US" sz="1600" dirty="0" err="1"/>
              <a:t>Shelf_number</a:t>
            </a:r>
            <a:r>
              <a:rPr lang="en-US" sz="1600" dirty="0"/>
              <a:t>, </a:t>
            </a:r>
            <a:r>
              <a:rPr lang="en-US" sz="1600" dirty="0" err="1"/>
              <a:t>shelf_row</a:t>
            </a:r>
            <a:r>
              <a:rPr lang="en-US" sz="1600" dirty="0"/>
              <a:t>, </a:t>
            </a:r>
            <a:r>
              <a:rPr lang="en-US" sz="1600" dirty="0" err="1"/>
              <a:t>shelf_column</a:t>
            </a:r>
            <a:r>
              <a:rPr lang="en-US" sz="1600" dirty="0"/>
              <a:t>)</a:t>
            </a:r>
          </a:p>
          <a:p>
            <a:pPr fontAlgn="base"/>
            <a:r>
              <a:rPr lang="en-US" sz="1600" dirty="0" smtClean="0"/>
              <a:t>18. </a:t>
            </a:r>
            <a:r>
              <a:rPr lang="en-US" sz="1600" b="1" dirty="0" smtClean="0"/>
              <a:t>On </a:t>
            </a:r>
            <a:r>
              <a:rPr lang="en-US" sz="1600" b="1" dirty="0"/>
              <a:t>Floor (</a:t>
            </a:r>
            <a:r>
              <a:rPr lang="en-US" sz="1600" b="1" u="sng" dirty="0" err="1"/>
              <a:t>On_Floor_Location_ID</a:t>
            </a:r>
            <a:r>
              <a:rPr lang="en-US" sz="1600" b="1" dirty="0"/>
              <a:t>, </a:t>
            </a:r>
            <a:r>
              <a:rPr lang="en-US" sz="1600" b="1" dirty="0" err="1"/>
              <a:t>Store_Quadrant</a:t>
            </a:r>
            <a:r>
              <a:rPr lang="en-US" sz="1600" b="1" dirty="0"/>
              <a:t>, Level) </a:t>
            </a:r>
          </a:p>
          <a:p>
            <a:pPr fontAlgn="base"/>
            <a:r>
              <a:rPr lang="en-US" sz="1600" dirty="0" smtClean="0"/>
              <a:t>19. </a:t>
            </a:r>
            <a:r>
              <a:rPr lang="en-US" sz="1600" dirty="0" err="1" smtClean="0"/>
              <a:t>Past_Display</a:t>
            </a:r>
            <a:r>
              <a:rPr lang="en-US" sz="1600" dirty="0" smtClean="0"/>
              <a:t>/</a:t>
            </a:r>
            <a:r>
              <a:rPr lang="en-US" sz="1600" dirty="0" err="1" smtClean="0"/>
              <a:t>Display_History</a:t>
            </a:r>
            <a:r>
              <a:rPr lang="en-US" sz="1600" dirty="0" smtClean="0"/>
              <a:t> </a:t>
            </a:r>
            <a:r>
              <a:rPr lang="en-US" sz="1600" dirty="0"/>
              <a:t>(</a:t>
            </a:r>
            <a:r>
              <a:rPr lang="en-US" sz="1600" u="sng" dirty="0"/>
              <a:t>HID</a:t>
            </a:r>
            <a:r>
              <a:rPr lang="en-US" sz="1600" dirty="0"/>
              <a:t>, On_Floor_Location_ID</a:t>
            </a:r>
            <a:r>
              <a:rPr lang="en-US" sz="1600" baseline="30000" dirty="0"/>
              <a:t>16</a:t>
            </a:r>
            <a:r>
              <a:rPr lang="en-US" sz="1600" dirty="0"/>
              <a:t>,SKU</a:t>
            </a:r>
            <a:r>
              <a:rPr lang="en-US" sz="1600" baseline="30000" dirty="0"/>
              <a:t>1</a:t>
            </a:r>
            <a:r>
              <a:rPr lang="en-US" sz="1600" dirty="0"/>
              <a:t>)</a:t>
            </a:r>
          </a:p>
          <a:p>
            <a:pPr fontAlgn="base"/>
            <a:r>
              <a:rPr lang="en-US" sz="1600" dirty="0" smtClean="0"/>
              <a:t>20. </a:t>
            </a:r>
            <a:r>
              <a:rPr lang="en-US" sz="1600" dirty="0" err="1" smtClean="0"/>
              <a:t>Display_History_Dates</a:t>
            </a:r>
            <a:r>
              <a:rPr lang="en-US" sz="1600" dirty="0" smtClean="0"/>
              <a:t>(</a:t>
            </a:r>
            <a:r>
              <a:rPr lang="en-US" sz="1600" u="sng" dirty="0" smtClean="0"/>
              <a:t>HID</a:t>
            </a:r>
            <a:r>
              <a:rPr lang="en-US" sz="1600" u="sng" baseline="30000" dirty="0" smtClean="0"/>
              <a:t>19</a:t>
            </a:r>
            <a:r>
              <a:rPr lang="en-US" sz="1600" u="sng" dirty="0"/>
              <a:t>, </a:t>
            </a:r>
            <a:r>
              <a:rPr lang="en-US" sz="1600" u="sng" dirty="0" err="1"/>
              <a:t>Date_Start</a:t>
            </a:r>
            <a:r>
              <a:rPr lang="en-US" sz="1600" u="sng" dirty="0"/>
              <a:t>, </a:t>
            </a:r>
            <a:r>
              <a:rPr lang="en-US" sz="1600" u="sng" dirty="0" err="1"/>
              <a:t>Date_End</a:t>
            </a:r>
            <a:r>
              <a:rPr lang="en-US" sz="1600" dirty="0"/>
              <a:t>)</a:t>
            </a:r>
          </a:p>
          <a:p>
            <a:pPr fontAlgn="base"/>
            <a:r>
              <a:rPr lang="en-US" sz="1600" dirty="0" smtClean="0"/>
              <a:t>21. Stock-Out </a:t>
            </a:r>
            <a:r>
              <a:rPr lang="en-US" sz="1600" dirty="0"/>
              <a:t>(</a:t>
            </a:r>
            <a:r>
              <a:rPr lang="en-US" sz="1600" u="sng" dirty="0"/>
              <a:t>Date</a:t>
            </a:r>
            <a:r>
              <a:rPr lang="en-US" sz="1600" dirty="0"/>
              <a:t>, </a:t>
            </a:r>
            <a:r>
              <a:rPr lang="en-US" sz="1600" u="sng" dirty="0"/>
              <a:t>SKU</a:t>
            </a:r>
            <a:r>
              <a:rPr lang="en-US" sz="1600" u="sng" baseline="30000" dirty="0"/>
              <a:t>1</a:t>
            </a:r>
            <a:r>
              <a:rPr lang="en-US" sz="1600" dirty="0"/>
              <a:t>, </a:t>
            </a:r>
            <a:r>
              <a:rPr lang="en-US" sz="1600" dirty="0" err="1"/>
              <a:t>reorder_date</a:t>
            </a:r>
            <a:r>
              <a:rPr lang="en-US" sz="1600" dirty="0"/>
              <a:t>)</a:t>
            </a:r>
          </a:p>
          <a:p>
            <a:pPr fontAlgn="base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0420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flipV="1">
            <a:off x="135927" y="1186249"/>
            <a:ext cx="8822723" cy="12356"/>
          </a:xfrm>
          <a:prstGeom prst="line">
            <a:avLst/>
          </a:prstGeom>
          <a:ln w="57150">
            <a:solidFill>
              <a:srgbClr val="4049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075" y="84581"/>
            <a:ext cx="1258218" cy="10580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2426" y="412666"/>
            <a:ext cx="7352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Verdana" charset="0"/>
                <a:ea typeface="Verdana" charset="0"/>
                <a:cs typeface="Verdana" charset="0"/>
              </a:rPr>
              <a:t>Relational Schema (cont.)</a:t>
            </a:r>
            <a:endParaRPr lang="en-US" sz="3600" b="1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8734" y="16320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33634" y="1262795"/>
            <a:ext cx="881036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600" dirty="0" smtClean="0"/>
              <a:t>22. Shipper </a:t>
            </a:r>
            <a:r>
              <a:rPr lang="en-US" sz="1600" dirty="0"/>
              <a:t>(</a:t>
            </a:r>
            <a:r>
              <a:rPr lang="en-US" sz="1600" u="sng" dirty="0"/>
              <a:t>SHIPPER_ID</a:t>
            </a:r>
            <a:r>
              <a:rPr lang="en-US" sz="1600" dirty="0"/>
              <a:t>, </a:t>
            </a:r>
            <a:r>
              <a:rPr lang="en-US" sz="1600" dirty="0" err="1"/>
              <a:t>Fname</a:t>
            </a:r>
            <a:r>
              <a:rPr lang="en-US" sz="1600" dirty="0"/>
              <a:t>, </a:t>
            </a:r>
            <a:r>
              <a:rPr lang="en-US" sz="1600" dirty="0" err="1"/>
              <a:t>Lname</a:t>
            </a:r>
            <a:r>
              <a:rPr lang="en-US" sz="1600" dirty="0"/>
              <a:t>, MI, location)</a:t>
            </a:r>
          </a:p>
          <a:p>
            <a:pPr fontAlgn="base"/>
            <a:r>
              <a:rPr lang="en-US" sz="1600" dirty="0" smtClean="0"/>
              <a:t>23. Shift </a:t>
            </a:r>
            <a:r>
              <a:rPr lang="en-US" sz="1600" dirty="0"/>
              <a:t>(</a:t>
            </a:r>
            <a:r>
              <a:rPr lang="en-US" sz="1600" u="sng" dirty="0" err="1"/>
              <a:t>Shift_ID</a:t>
            </a:r>
            <a:r>
              <a:rPr lang="en-US" sz="1600" dirty="0"/>
              <a:t>, </a:t>
            </a:r>
            <a:r>
              <a:rPr lang="en-US" sz="1600" dirty="0" err="1"/>
              <a:t>start_time</a:t>
            </a:r>
            <a:r>
              <a:rPr lang="en-US" sz="1600" dirty="0"/>
              <a:t>, </a:t>
            </a:r>
            <a:r>
              <a:rPr lang="en-US" sz="1600" dirty="0" err="1"/>
              <a:t>end_time</a:t>
            </a:r>
            <a:r>
              <a:rPr lang="en-US" sz="1600" dirty="0"/>
              <a:t>, </a:t>
            </a:r>
            <a:r>
              <a:rPr lang="en-US" sz="1600" dirty="0" err="1"/>
              <a:t>shift_date</a:t>
            </a:r>
            <a:r>
              <a:rPr lang="en-US" sz="1600" dirty="0"/>
              <a:t>)</a:t>
            </a:r>
          </a:p>
          <a:p>
            <a:pPr fontAlgn="base"/>
            <a:r>
              <a:rPr lang="en-US" sz="1600" dirty="0" smtClean="0"/>
              <a:t>24. </a:t>
            </a:r>
            <a:r>
              <a:rPr lang="en-US" sz="1600" dirty="0" err="1" smtClean="0"/>
              <a:t>Shift_worker</a:t>
            </a:r>
            <a:r>
              <a:rPr lang="en-US" sz="1600" dirty="0" smtClean="0"/>
              <a:t>(</a:t>
            </a:r>
            <a:r>
              <a:rPr lang="en-US" sz="1600" u="sng" dirty="0" smtClean="0"/>
              <a:t>Shift_ID</a:t>
            </a:r>
            <a:r>
              <a:rPr lang="en-US" sz="1600" u="sng" baseline="30000" dirty="0" smtClean="0"/>
              <a:t>23</a:t>
            </a:r>
            <a:r>
              <a:rPr lang="en-US" sz="1600" u="sng" dirty="0"/>
              <a:t>, </a:t>
            </a:r>
            <a:r>
              <a:rPr lang="en-US" sz="1600" u="sng" dirty="0" err="1"/>
              <a:t>worker_ID</a:t>
            </a:r>
            <a:r>
              <a:rPr lang="en-US" sz="1600" dirty="0"/>
              <a:t>) </a:t>
            </a:r>
          </a:p>
          <a:p>
            <a:pPr fontAlgn="base"/>
            <a:r>
              <a:rPr lang="en-US" sz="1600" dirty="0" smtClean="0"/>
              <a:t>25. </a:t>
            </a:r>
            <a:r>
              <a:rPr lang="en-US" sz="1600" dirty="0" err="1" smtClean="0"/>
              <a:t>Junction_Drawstring_Orientation</a:t>
            </a:r>
            <a:r>
              <a:rPr lang="en-US" sz="1600" dirty="0" smtClean="0"/>
              <a:t> </a:t>
            </a:r>
            <a:r>
              <a:rPr lang="en-US" sz="1600" dirty="0"/>
              <a:t>(</a:t>
            </a:r>
            <a:r>
              <a:rPr lang="en-US" sz="1600" u="sng" dirty="0"/>
              <a:t>SKU</a:t>
            </a:r>
            <a:r>
              <a:rPr lang="en-US" sz="1600" u="sng" baseline="30000" dirty="0"/>
              <a:t>1</a:t>
            </a:r>
            <a:r>
              <a:rPr lang="en-US" sz="1600" dirty="0"/>
              <a:t>, </a:t>
            </a:r>
            <a:r>
              <a:rPr lang="en-US" sz="1600" u="sng" dirty="0"/>
              <a:t>SE_ID</a:t>
            </a:r>
            <a:r>
              <a:rPr lang="en-US" sz="1600" u="sng" baseline="30000" dirty="0"/>
              <a:t>13</a:t>
            </a:r>
            <a:r>
              <a:rPr lang="en-US" sz="1600" dirty="0"/>
              <a:t>)</a:t>
            </a:r>
          </a:p>
          <a:p>
            <a:pPr fontAlgn="base"/>
            <a:r>
              <a:rPr lang="en-US" sz="1600" dirty="0" smtClean="0"/>
              <a:t>26. </a:t>
            </a:r>
            <a:r>
              <a:rPr lang="en-US" sz="1600" dirty="0" err="1" smtClean="0"/>
              <a:t>Junction_WritingUt_Orientation</a:t>
            </a:r>
            <a:r>
              <a:rPr lang="en-US" sz="1600" dirty="0" smtClean="0"/>
              <a:t> </a:t>
            </a:r>
            <a:r>
              <a:rPr lang="en-US" sz="1600" dirty="0"/>
              <a:t>(</a:t>
            </a:r>
            <a:r>
              <a:rPr lang="en-US" sz="1600" u="sng" dirty="0"/>
              <a:t>SKU</a:t>
            </a:r>
            <a:r>
              <a:rPr lang="en-US" sz="1600" u="sng" baseline="30000" dirty="0"/>
              <a:t>1</a:t>
            </a:r>
            <a:r>
              <a:rPr lang="en-US" sz="1600" dirty="0"/>
              <a:t>, </a:t>
            </a:r>
            <a:r>
              <a:rPr lang="en-US" sz="1600" u="sng" dirty="0"/>
              <a:t>SE_ID</a:t>
            </a:r>
            <a:r>
              <a:rPr lang="en-US" sz="1600" u="sng" baseline="30000" dirty="0"/>
              <a:t>13</a:t>
            </a:r>
            <a:r>
              <a:rPr lang="en-US" sz="1600" dirty="0"/>
              <a:t>)</a:t>
            </a:r>
          </a:p>
          <a:p>
            <a:pPr fontAlgn="base"/>
            <a:r>
              <a:rPr lang="en-US" sz="1600" dirty="0" smtClean="0"/>
              <a:t>27. </a:t>
            </a:r>
            <a:r>
              <a:rPr lang="en-US" sz="1600" dirty="0" err="1" smtClean="0"/>
              <a:t>Junction_Tattoo_SportsGame</a:t>
            </a:r>
            <a:r>
              <a:rPr lang="en-US" sz="1600" dirty="0" smtClean="0"/>
              <a:t> </a:t>
            </a:r>
            <a:r>
              <a:rPr lang="en-US" sz="1600" dirty="0"/>
              <a:t>(</a:t>
            </a:r>
            <a:r>
              <a:rPr lang="en-US" sz="1600" u="sng" dirty="0"/>
              <a:t>SKU</a:t>
            </a:r>
            <a:r>
              <a:rPr lang="en-US" sz="1600" u="sng" baseline="30000" dirty="0"/>
              <a:t>1</a:t>
            </a:r>
            <a:r>
              <a:rPr lang="en-US" sz="1600" dirty="0"/>
              <a:t>, </a:t>
            </a:r>
            <a:r>
              <a:rPr lang="en-US" sz="1600" u="sng" dirty="0"/>
              <a:t>SE_ID</a:t>
            </a:r>
            <a:r>
              <a:rPr lang="en-US" sz="1600" u="sng" baseline="30000" dirty="0"/>
              <a:t>13</a:t>
            </a:r>
            <a:r>
              <a:rPr lang="en-US" sz="1600" dirty="0"/>
              <a:t>)</a:t>
            </a:r>
          </a:p>
          <a:p>
            <a:pPr fontAlgn="base"/>
            <a:r>
              <a:rPr lang="en-US" sz="1600" dirty="0" smtClean="0"/>
              <a:t>28. </a:t>
            </a:r>
            <a:r>
              <a:rPr lang="en-US" sz="1600" dirty="0" err="1" smtClean="0"/>
              <a:t>Junction_BigGameShirt_SportsGame</a:t>
            </a:r>
            <a:r>
              <a:rPr lang="en-US" sz="1600" dirty="0" smtClean="0"/>
              <a:t> </a:t>
            </a:r>
            <a:r>
              <a:rPr lang="en-US" sz="1600" dirty="0"/>
              <a:t>(</a:t>
            </a:r>
            <a:r>
              <a:rPr lang="en-US" sz="1600" u="sng" dirty="0"/>
              <a:t>SKU</a:t>
            </a:r>
            <a:r>
              <a:rPr lang="en-US" sz="1600" u="sng" baseline="30000" dirty="0"/>
              <a:t>1</a:t>
            </a:r>
            <a:r>
              <a:rPr lang="en-US" sz="1600" dirty="0"/>
              <a:t>, </a:t>
            </a:r>
            <a:r>
              <a:rPr lang="en-US" sz="1600" u="sng" dirty="0"/>
              <a:t>SE_ID</a:t>
            </a:r>
            <a:r>
              <a:rPr lang="en-US" sz="1600" u="sng" baseline="30000" dirty="0"/>
              <a:t>13</a:t>
            </a:r>
            <a:r>
              <a:rPr lang="en-US" sz="1600" dirty="0"/>
              <a:t>)</a:t>
            </a:r>
          </a:p>
          <a:p>
            <a:pPr fontAlgn="base"/>
            <a:r>
              <a:rPr lang="en-US" sz="1600" dirty="0" smtClean="0"/>
              <a:t>29. </a:t>
            </a:r>
            <a:r>
              <a:rPr lang="en-US" sz="1600" dirty="0" err="1" smtClean="0"/>
              <a:t>Junction_Flags_SpecialGroups</a:t>
            </a:r>
            <a:r>
              <a:rPr lang="en-US" sz="1600" dirty="0" smtClean="0"/>
              <a:t> </a:t>
            </a:r>
            <a:r>
              <a:rPr lang="en-US" sz="1600" dirty="0"/>
              <a:t>(</a:t>
            </a:r>
            <a:r>
              <a:rPr lang="en-US" sz="1600" u="sng" dirty="0"/>
              <a:t>SKU</a:t>
            </a:r>
            <a:r>
              <a:rPr lang="en-US" sz="1600" u="sng" baseline="30000" dirty="0"/>
              <a:t>1</a:t>
            </a:r>
            <a:r>
              <a:rPr lang="en-US" sz="1600" dirty="0"/>
              <a:t>, </a:t>
            </a:r>
            <a:r>
              <a:rPr lang="en-US" sz="1600" u="sng" dirty="0"/>
              <a:t>CID</a:t>
            </a:r>
            <a:r>
              <a:rPr lang="en-US" sz="1600" u="sng" baseline="30000" dirty="0"/>
              <a:t>9</a:t>
            </a:r>
            <a:r>
              <a:rPr lang="en-US" sz="1600" dirty="0"/>
              <a:t>)</a:t>
            </a:r>
          </a:p>
          <a:p>
            <a:pPr fontAlgn="base"/>
            <a:r>
              <a:rPr lang="en-US" sz="1600" dirty="0" smtClean="0"/>
              <a:t>30. </a:t>
            </a:r>
            <a:r>
              <a:rPr lang="en-US" sz="1600" dirty="0" err="1" smtClean="0"/>
              <a:t>Junction_ClubMerchandise_Club</a:t>
            </a:r>
            <a:r>
              <a:rPr lang="en-US" sz="1600" dirty="0" smtClean="0"/>
              <a:t> </a:t>
            </a:r>
            <a:r>
              <a:rPr lang="en-US" sz="1600" dirty="0"/>
              <a:t>(</a:t>
            </a:r>
            <a:r>
              <a:rPr lang="en-US" sz="1600" u="sng" dirty="0"/>
              <a:t>SKU</a:t>
            </a:r>
            <a:r>
              <a:rPr lang="en-US" sz="1600" u="sng" baseline="30000" dirty="0"/>
              <a:t>1</a:t>
            </a:r>
            <a:r>
              <a:rPr lang="en-US" sz="1600" dirty="0"/>
              <a:t>, </a:t>
            </a:r>
            <a:r>
              <a:rPr lang="en-US" sz="1600" u="sng" dirty="0"/>
              <a:t>CID</a:t>
            </a:r>
            <a:r>
              <a:rPr lang="en-US" sz="1600" u="sng" baseline="30000" dirty="0"/>
              <a:t>9</a:t>
            </a:r>
            <a:r>
              <a:rPr lang="en-US" sz="1600" dirty="0"/>
              <a:t>)</a:t>
            </a:r>
          </a:p>
          <a:p>
            <a:pPr fontAlgn="base"/>
            <a:r>
              <a:rPr lang="en-US" sz="1600" dirty="0" smtClean="0"/>
              <a:t>31. </a:t>
            </a:r>
            <a:r>
              <a:rPr lang="en-US" sz="1600" dirty="0" err="1" smtClean="0"/>
              <a:t>Junction_GraduationClothing_Graduation</a:t>
            </a:r>
            <a:r>
              <a:rPr lang="en-US" sz="1600" dirty="0" smtClean="0"/>
              <a:t> </a:t>
            </a:r>
            <a:r>
              <a:rPr lang="en-US" sz="1600" dirty="0"/>
              <a:t>(</a:t>
            </a:r>
            <a:r>
              <a:rPr lang="en-US" sz="1600" u="sng" dirty="0"/>
              <a:t>SKU</a:t>
            </a:r>
            <a:r>
              <a:rPr lang="en-US" sz="1600" u="sng" baseline="30000" dirty="0"/>
              <a:t>1</a:t>
            </a:r>
            <a:r>
              <a:rPr lang="en-US" sz="1600" dirty="0"/>
              <a:t>, </a:t>
            </a:r>
            <a:r>
              <a:rPr lang="en-US" sz="1600" u="sng" dirty="0"/>
              <a:t>SE_ID</a:t>
            </a:r>
            <a:r>
              <a:rPr lang="en-US" sz="1600" u="sng" baseline="30000" dirty="0"/>
              <a:t>13</a:t>
            </a:r>
            <a:r>
              <a:rPr lang="en-US" sz="1600" dirty="0"/>
              <a:t>)</a:t>
            </a:r>
          </a:p>
          <a:p>
            <a:pPr fontAlgn="base"/>
            <a:r>
              <a:rPr lang="en-US" sz="1600" dirty="0" smtClean="0"/>
              <a:t>32. </a:t>
            </a:r>
            <a:r>
              <a:rPr lang="en-US" sz="1600" dirty="0" err="1" smtClean="0"/>
              <a:t>Junction_Brand_Promotion</a:t>
            </a:r>
            <a:r>
              <a:rPr lang="en-US" sz="1600" dirty="0" smtClean="0"/>
              <a:t> </a:t>
            </a:r>
            <a:r>
              <a:rPr lang="en-US" sz="1600" dirty="0"/>
              <a:t>(</a:t>
            </a:r>
            <a:r>
              <a:rPr lang="en-US" sz="1600" u="sng" dirty="0"/>
              <a:t>Brand_ID</a:t>
            </a:r>
            <a:r>
              <a:rPr lang="en-US" sz="1600" u="sng" baseline="30000" dirty="0"/>
              <a:t>3</a:t>
            </a:r>
            <a:r>
              <a:rPr lang="en-US" sz="1600" dirty="0"/>
              <a:t>, </a:t>
            </a:r>
            <a:r>
              <a:rPr lang="en-US" sz="1600" u="sng" dirty="0"/>
              <a:t>PID</a:t>
            </a:r>
            <a:r>
              <a:rPr lang="en-US" sz="1600" u="sng" baseline="30000" dirty="0"/>
              <a:t>16</a:t>
            </a:r>
            <a:r>
              <a:rPr lang="en-US" sz="1600" dirty="0"/>
              <a:t>)</a:t>
            </a:r>
          </a:p>
          <a:p>
            <a:pPr fontAlgn="base"/>
            <a:r>
              <a:rPr lang="en-US" sz="1600" dirty="0" smtClean="0"/>
              <a:t>33. </a:t>
            </a:r>
            <a:r>
              <a:rPr lang="en-US" sz="1600" dirty="0" err="1" smtClean="0"/>
              <a:t>Junction_Promotion_DiscountType</a:t>
            </a:r>
            <a:r>
              <a:rPr lang="en-US" sz="1600" dirty="0" smtClean="0"/>
              <a:t>(</a:t>
            </a:r>
            <a:r>
              <a:rPr lang="en-US" sz="1600" u="sng" dirty="0" smtClean="0"/>
              <a:t>PID</a:t>
            </a:r>
            <a:r>
              <a:rPr lang="en-US" sz="1600" u="sng" baseline="30000" dirty="0" smtClean="0"/>
              <a:t>14</a:t>
            </a:r>
            <a:r>
              <a:rPr lang="en-US" sz="1600" dirty="0"/>
              <a:t>, </a:t>
            </a:r>
            <a:r>
              <a:rPr lang="en-US" sz="1600" u="sng" dirty="0"/>
              <a:t>DIS_TYPE_ID</a:t>
            </a:r>
            <a:r>
              <a:rPr lang="en-US" sz="1600" u="sng" baseline="30000" dirty="0"/>
              <a:t>15</a:t>
            </a:r>
            <a:r>
              <a:rPr lang="en-US" sz="1600" dirty="0"/>
              <a:t>)</a:t>
            </a:r>
          </a:p>
          <a:p>
            <a:pPr fontAlgn="base"/>
            <a:r>
              <a:rPr lang="en-US" sz="1600" dirty="0" smtClean="0"/>
              <a:t>34. </a:t>
            </a:r>
            <a:r>
              <a:rPr lang="en-US" sz="1600" b="1" dirty="0" err="1" smtClean="0"/>
              <a:t>Junction_DiscountType_SpecialEvent</a:t>
            </a:r>
            <a:r>
              <a:rPr lang="en-US" sz="1600" b="1" dirty="0" smtClean="0"/>
              <a:t>(</a:t>
            </a:r>
            <a:r>
              <a:rPr lang="en-US" sz="1600" b="1" u="sng" dirty="0" smtClean="0"/>
              <a:t>DIS_TYPE_ID</a:t>
            </a:r>
            <a:r>
              <a:rPr lang="en-US" sz="1600" b="1" u="sng" baseline="30000" dirty="0" smtClean="0"/>
              <a:t>15</a:t>
            </a:r>
            <a:r>
              <a:rPr lang="en-US" sz="1600" b="1" dirty="0"/>
              <a:t>, </a:t>
            </a:r>
            <a:r>
              <a:rPr lang="en-US" sz="1600" b="1" u="sng" dirty="0"/>
              <a:t>SE_ID</a:t>
            </a:r>
            <a:r>
              <a:rPr lang="en-US" sz="1600" b="1" u="sng" baseline="30000" dirty="0"/>
              <a:t>13</a:t>
            </a:r>
            <a:r>
              <a:rPr lang="en-US" sz="1600" b="1" dirty="0"/>
              <a:t>)</a:t>
            </a:r>
          </a:p>
          <a:p>
            <a:pPr fontAlgn="base"/>
            <a:r>
              <a:rPr lang="en-US" sz="1600" dirty="0" smtClean="0"/>
              <a:t>35. </a:t>
            </a:r>
            <a:r>
              <a:rPr lang="en-US" sz="1600" dirty="0" err="1" smtClean="0"/>
              <a:t>Junction_SpecialEvent_Customer</a:t>
            </a:r>
            <a:r>
              <a:rPr lang="en-US" sz="1600" dirty="0" smtClean="0"/>
              <a:t> </a:t>
            </a:r>
            <a:r>
              <a:rPr lang="en-US" sz="1600" dirty="0"/>
              <a:t>(</a:t>
            </a:r>
            <a:r>
              <a:rPr lang="en-US" sz="1600" u="sng" dirty="0"/>
              <a:t>SE_ID</a:t>
            </a:r>
            <a:r>
              <a:rPr lang="en-US" sz="1600" u="sng" baseline="30000" dirty="0"/>
              <a:t>13</a:t>
            </a:r>
            <a:r>
              <a:rPr lang="en-US" sz="1600" dirty="0"/>
              <a:t>, </a:t>
            </a:r>
            <a:r>
              <a:rPr lang="en-US" sz="1600" u="sng" dirty="0"/>
              <a:t>CID</a:t>
            </a:r>
            <a:r>
              <a:rPr lang="en-US" sz="1600" u="sng" baseline="30000" dirty="0"/>
              <a:t>9</a:t>
            </a:r>
            <a:r>
              <a:rPr lang="en-US" sz="1600" dirty="0"/>
              <a:t>)</a:t>
            </a:r>
          </a:p>
          <a:p>
            <a:pPr fontAlgn="base"/>
            <a:r>
              <a:rPr lang="en-US" sz="1600" dirty="0" smtClean="0"/>
              <a:t>36. </a:t>
            </a:r>
            <a:r>
              <a:rPr lang="en-US" sz="1600" dirty="0" err="1" smtClean="0"/>
              <a:t>Junction_Discount_Customer</a:t>
            </a:r>
            <a:r>
              <a:rPr lang="en-US" sz="1600" dirty="0" smtClean="0"/>
              <a:t> </a:t>
            </a:r>
            <a:r>
              <a:rPr lang="en-US" sz="1600" dirty="0"/>
              <a:t>(</a:t>
            </a:r>
            <a:r>
              <a:rPr lang="en-US" sz="1600" u="sng" dirty="0"/>
              <a:t>DIS_ID</a:t>
            </a:r>
            <a:r>
              <a:rPr lang="en-US" sz="1600" u="sng" baseline="30000" dirty="0"/>
              <a:t>2</a:t>
            </a:r>
            <a:r>
              <a:rPr lang="en-US" sz="1600" dirty="0"/>
              <a:t>, </a:t>
            </a:r>
            <a:r>
              <a:rPr lang="en-US" sz="1600" u="sng" dirty="0"/>
              <a:t>CID</a:t>
            </a:r>
            <a:r>
              <a:rPr lang="en-US" sz="1600" u="sng" baseline="30000" dirty="0"/>
              <a:t>9</a:t>
            </a:r>
            <a:r>
              <a:rPr lang="en-US" sz="1600" dirty="0"/>
              <a:t>)</a:t>
            </a:r>
          </a:p>
          <a:p>
            <a:pPr fontAlgn="base"/>
            <a:r>
              <a:rPr lang="en-US" sz="1600" dirty="0" smtClean="0"/>
              <a:t>37. </a:t>
            </a:r>
            <a:r>
              <a:rPr lang="en-US" sz="1600" dirty="0" err="1" smtClean="0"/>
              <a:t>Junction_Discount_Purchase</a:t>
            </a:r>
            <a:r>
              <a:rPr lang="en-US" sz="1600" dirty="0" smtClean="0"/>
              <a:t> </a:t>
            </a:r>
            <a:r>
              <a:rPr lang="en-US" sz="1600" dirty="0"/>
              <a:t>(</a:t>
            </a:r>
            <a:r>
              <a:rPr lang="en-US" sz="1600" u="sng" dirty="0"/>
              <a:t>DIS_ID</a:t>
            </a:r>
            <a:r>
              <a:rPr lang="en-US" sz="1600" u="sng" baseline="30000" dirty="0"/>
              <a:t>2</a:t>
            </a:r>
            <a:r>
              <a:rPr lang="en-US" sz="1600" dirty="0"/>
              <a:t>, </a:t>
            </a:r>
            <a:r>
              <a:rPr lang="en-US" sz="1600" u="sng" dirty="0"/>
              <a:t>TID</a:t>
            </a:r>
            <a:r>
              <a:rPr lang="en-US" sz="1600" u="sng" baseline="30000" dirty="0"/>
              <a:t>6</a:t>
            </a:r>
            <a:r>
              <a:rPr lang="en-US" sz="1600" dirty="0"/>
              <a:t>)</a:t>
            </a:r>
          </a:p>
          <a:p>
            <a:pPr fontAlgn="base"/>
            <a:r>
              <a:rPr lang="en-US" sz="1600" dirty="0" smtClean="0"/>
              <a:t>38. </a:t>
            </a:r>
            <a:r>
              <a:rPr lang="en-US" sz="1600" dirty="0" err="1" smtClean="0"/>
              <a:t>Junction_Discount_Merchandise</a:t>
            </a:r>
            <a:r>
              <a:rPr lang="en-US" sz="1600" dirty="0" smtClean="0"/>
              <a:t> </a:t>
            </a:r>
            <a:r>
              <a:rPr lang="en-US" sz="1600" dirty="0"/>
              <a:t>(</a:t>
            </a:r>
            <a:r>
              <a:rPr lang="en-US" sz="1600" u="sng" dirty="0"/>
              <a:t>DIS_ID</a:t>
            </a:r>
            <a:r>
              <a:rPr lang="en-US" sz="1600" u="sng" baseline="30000" dirty="0"/>
              <a:t>2</a:t>
            </a:r>
            <a:r>
              <a:rPr lang="en-US" sz="1600" dirty="0"/>
              <a:t>, </a:t>
            </a:r>
            <a:r>
              <a:rPr lang="en-US" sz="1600" u="sng" dirty="0"/>
              <a:t>SKU</a:t>
            </a:r>
            <a:r>
              <a:rPr lang="en-US" sz="1600" u="sng" baseline="30000" dirty="0"/>
              <a:t>1</a:t>
            </a:r>
            <a:r>
              <a:rPr lang="en-US" sz="1600" dirty="0"/>
              <a:t>)</a:t>
            </a:r>
          </a:p>
          <a:p>
            <a:pPr fontAlgn="base"/>
            <a:r>
              <a:rPr lang="en-US" sz="1600" dirty="0" smtClean="0"/>
              <a:t>39. </a:t>
            </a:r>
            <a:r>
              <a:rPr lang="en-US" sz="1600" dirty="0" err="1" smtClean="0"/>
              <a:t>Junction_Merchandise_Shipment</a:t>
            </a:r>
            <a:r>
              <a:rPr lang="en-US" sz="1600" dirty="0" smtClean="0"/>
              <a:t> </a:t>
            </a:r>
            <a:r>
              <a:rPr lang="en-US" sz="1600" dirty="0"/>
              <a:t>(</a:t>
            </a:r>
            <a:r>
              <a:rPr lang="en-US" sz="1600" u="sng" dirty="0"/>
              <a:t>SKU</a:t>
            </a:r>
            <a:r>
              <a:rPr lang="en-US" sz="1600" u="sng" baseline="30000" dirty="0"/>
              <a:t>1</a:t>
            </a:r>
            <a:r>
              <a:rPr lang="en-US" sz="1600" dirty="0"/>
              <a:t>, </a:t>
            </a:r>
            <a:r>
              <a:rPr lang="en-US" sz="1600" u="sng" dirty="0"/>
              <a:t>SHIP_ID</a:t>
            </a:r>
            <a:r>
              <a:rPr lang="en-US" sz="1600" u="sng" baseline="30000" dirty="0"/>
              <a:t>5</a:t>
            </a:r>
            <a:r>
              <a:rPr lang="en-US" sz="1600" dirty="0"/>
              <a:t>)</a:t>
            </a:r>
          </a:p>
          <a:p>
            <a:pPr fontAlgn="base"/>
            <a:r>
              <a:rPr lang="en-US" sz="1600" dirty="0" smtClean="0"/>
              <a:t>40. </a:t>
            </a:r>
            <a:r>
              <a:rPr lang="en-US" sz="1600" dirty="0" err="1" smtClean="0"/>
              <a:t>Junction_Merchandise_Promotion</a:t>
            </a:r>
            <a:r>
              <a:rPr lang="en-US" sz="1600" dirty="0" smtClean="0"/>
              <a:t> </a:t>
            </a:r>
            <a:r>
              <a:rPr lang="en-US" sz="1600" dirty="0"/>
              <a:t>(</a:t>
            </a:r>
            <a:r>
              <a:rPr lang="en-US" sz="1600" u="sng" dirty="0"/>
              <a:t>SKU</a:t>
            </a:r>
            <a:r>
              <a:rPr lang="en-US" sz="1600" u="sng" baseline="30000" dirty="0"/>
              <a:t>1</a:t>
            </a:r>
            <a:r>
              <a:rPr lang="en-US" sz="1600" dirty="0"/>
              <a:t>, </a:t>
            </a:r>
            <a:r>
              <a:rPr lang="en-US" sz="1600" u="sng" dirty="0"/>
              <a:t>PID</a:t>
            </a:r>
            <a:r>
              <a:rPr lang="en-US" sz="1600" u="sng" baseline="30000" dirty="0"/>
              <a:t>16</a:t>
            </a:r>
            <a:r>
              <a:rPr lang="en-US" sz="1600" dirty="0"/>
              <a:t>)</a:t>
            </a:r>
          </a:p>
          <a:p>
            <a:pPr fontAlgn="base"/>
            <a:r>
              <a:rPr lang="en-US" sz="1600" dirty="0" smtClean="0"/>
              <a:t>41. </a:t>
            </a:r>
            <a:r>
              <a:rPr lang="en-US" sz="1600" dirty="0" err="1" smtClean="0"/>
              <a:t>Junction_Employee_Manager</a:t>
            </a:r>
            <a:r>
              <a:rPr lang="en-US" sz="1600" dirty="0" smtClean="0"/>
              <a:t> </a:t>
            </a:r>
            <a:r>
              <a:rPr lang="en-US" sz="1600" dirty="0"/>
              <a:t>(</a:t>
            </a:r>
            <a:r>
              <a:rPr lang="en-US" sz="1600" u="sng" dirty="0"/>
              <a:t>EID</a:t>
            </a:r>
            <a:r>
              <a:rPr lang="en-US" sz="1600" u="sng" baseline="30000" dirty="0"/>
              <a:t>11</a:t>
            </a:r>
            <a:r>
              <a:rPr lang="en-US" sz="1600" dirty="0"/>
              <a:t>, </a:t>
            </a:r>
            <a:r>
              <a:rPr lang="en-US" sz="1600" u="sng" dirty="0"/>
              <a:t>EID</a:t>
            </a:r>
            <a:r>
              <a:rPr lang="en-US" sz="1600" u="sng" baseline="30000" dirty="0"/>
              <a:t>11</a:t>
            </a:r>
            <a:r>
              <a:rPr lang="en-US" sz="1600" dirty="0" smtClean="0"/>
              <a:t>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864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8012</TotalTime>
  <Words>2558</Words>
  <Application>Microsoft Macintosh PowerPoint</Application>
  <PresentationFormat>On-screen Show (4:3)</PresentationFormat>
  <Paragraphs>464</Paragraphs>
  <Slides>45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Calibri</vt:lpstr>
      <vt:lpstr>Copperplate</vt:lpstr>
      <vt:lpstr>Verdana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Nicky Lofgren</cp:lastModifiedBy>
  <cp:revision>60</cp:revision>
  <dcterms:modified xsi:type="dcterms:W3CDTF">2017-12-01T17:31:56Z</dcterms:modified>
</cp:coreProperties>
</file>